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597" r:id="rId3"/>
    <p:sldId id="589" r:id="rId4"/>
    <p:sldId id="592" r:id="rId5"/>
    <p:sldId id="590" r:id="rId6"/>
    <p:sldId id="594" r:id="rId7"/>
    <p:sldId id="624" r:id="rId8"/>
    <p:sldId id="625" r:id="rId9"/>
    <p:sldId id="595" r:id="rId10"/>
    <p:sldId id="600" r:id="rId11"/>
    <p:sldId id="583" r:id="rId12"/>
    <p:sldId id="596" r:id="rId13"/>
    <p:sldId id="599" r:id="rId14"/>
    <p:sldId id="574" r:id="rId15"/>
    <p:sldId id="575" r:id="rId16"/>
    <p:sldId id="581" r:id="rId17"/>
    <p:sldId id="610" r:id="rId18"/>
    <p:sldId id="611" r:id="rId19"/>
    <p:sldId id="482" r:id="rId20"/>
    <p:sldId id="601" r:id="rId21"/>
    <p:sldId id="626" r:id="rId22"/>
    <p:sldId id="577" r:id="rId23"/>
    <p:sldId id="467" r:id="rId24"/>
    <p:sldId id="605" r:id="rId25"/>
    <p:sldId id="606" r:id="rId26"/>
    <p:sldId id="607" r:id="rId27"/>
    <p:sldId id="585" r:id="rId28"/>
    <p:sldId id="586" r:id="rId29"/>
    <p:sldId id="615" r:id="rId30"/>
    <p:sldId id="616" r:id="rId31"/>
    <p:sldId id="627" r:id="rId32"/>
    <p:sldId id="561" r:id="rId33"/>
    <p:sldId id="612" r:id="rId34"/>
    <p:sldId id="580" r:id="rId35"/>
    <p:sldId id="617" r:id="rId36"/>
    <p:sldId id="602" r:id="rId37"/>
    <p:sldId id="608" r:id="rId38"/>
    <p:sldId id="618" r:id="rId39"/>
    <p:sldId id="603" r:id="rId40"/>
    <p:sldId id="620" r:id="rId41"/>
    <p:sldId id="619" r:id="rId42"/>
    <p:sldId id="604" r:id="rId43"/>
    <p:sldId id="621" r:id="rId44"/>
    <p:sldId id="622" r:id="rId45"/>
    <p:sldId id="582" r:id="rId46"/>
    <p:sldId id="587" r:id="rId47"/>
    <p:sldId id="623" r:id="rId48"/>
    <p:sldId id="628" r:id="rId49"/>
    <p:sldId id="629" r:id="rId50"/>
    <p:sldId id="630" r:id="rId51"/>
    <p:sldId id="633" r:id="rId52"/>
    <p:sldId id="631" r:id="rId53"/>
    <p:sldId id="632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1 - Intro and Overview" id="{127A9539-5BB6-514A-9D0B-0C473F70B994}">
          <p14:sldIdLst>
            <p14:sldId id="256"/>
            <p14:sldId id="597"/>
            <p14:sldId id="589"/>
            <p14:sldId id="592"/>
            <p14:sldId id="590"/>
            <p14:sldId id="594"/>
            <p14:sldId id="624"/>
            <p14:sldId id="625"/>
            <p14:sldId id="595"/>
            <p14:sldId id="600"/>
            <p14:sldId id="583"/>
            <p14:sldId id="596"/>
            <p14:sldId id="599"/>
          </p14:sldIdLst>
        </p14:section>
        <p14:section name="2 - Running Elasticsearch" id="{ED04BCF8-B4E5-EF46-9A81-57216E99D754}">
          <p14:sldIdLst>
            <p14:sldId id="574"/>
            <p14:sldId id="575"/>
            <p14:sldId id="581"/>
            <p14:sldId id="610"/>
            <p14:sldId id="611"/>
            <p14:sldId id="482"/>
            <p14:sldId id="601"/>
            <p14:sldId id="626"/>
          </p14:sldIdLst>
        </p14:section>
        <p14:section name="3 - Indexing Content" id="{F2458581-3755-684C-95C1-A0870DE38DB4}">
          <p14:sldIdLst>
            <p14:sldId id="577"/>
            <p14:sldId id="467"/>
            <p14:sldId id="605"/>
            <p14:sldId id="606"/>
            <p14:sldId id="607"/>
            <p14:sldId id="585"/>
            <p14:sldId id="586"/>
            <p14:sldId id="615"/>
            <p14:sldId id="616"/>
            <p14:sldId id="627"/>
            <p14:sldId id="561"/>
            <p14:sldId id="612"/>
            <p14:sldId id="580"/>
            <p14:sldId id="617"/>
            <p14:sldId id="602"/>
            <p14:sldId id="608"/>
            <p14:sldId id="618"/>
            <p14:sldId id="603"/>
            <p14:sldId id="620"/>
            <p14:sldId id="619"/>
            <p14:sldId id="604"/>
            <p14:sldId id="621"/>
            <p14:sldId id="622"/>
          </p14:sldIdLst>
        </p14:section>
        <p14:section name="4 - Searching Data" id="{16303CC9-7D09-6A4E-9CA4-65F5465ADCBF}">
          <p14:sldIdLst>
            <p14:sldId id="582"/>
            <p14:sldId id="587"/>
            <p14:sldId id="623"/>
            <p14:sldId id="628"/>
            <p14:sldId id="629"/>
            <p14:sldId id="630"/>
            <p14:sldId id="633"/>
          </p14:sldIdLst>
        </p14:section>
        <p14:section name="5 - The Outro" id="{327711F5-2F09-7D4F-8552-011EE18BC9DA}">
          <p14:sldIdLst>
            <p14:sldId id="631"/>
            <p14:sldId id="6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200"/>
    <a:srgbClr val="3D9CBE"/>
    <a:srgbClr val="336699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3"/>
    <p:restoredTop sz="70990"/>
  </p:normalViewPr>
  <p:slideViewPr>
    <p:cSldViewPr snapToGrid="0" snapToObjects="1">
      <p:cViewPr varScale="1">
        <p:scale>
          <a:sx n="108" d="100"/>
          <a:sy n="108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70" d="100"/>
          <a:sy n="170" d="100"/>
        </p:scale>
        <p:origin x="3064" y="-134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AC8C45-90E5-AB4B-93C3-3557380F2705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7F50-F07F-DC41-A2CF-9A7095C11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96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Welcome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for coming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Thank you to SCMC for having me 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Cover Elasticsearch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Current consulting engagement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623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Developers and product owners are getting better at delivering relevant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75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 Features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Suggestions / Did You Mean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Refinements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Categories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Promoted items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More than just a search box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266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Lucene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Open source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Search engine library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Document type-agnostic structure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 err="1"/>
              <a:t>Solr</a:t>
            </a:r>
            <a:r>
              <a:rPr lang="en-US" dirty="0"/>
              <a:t> and Elasticsearch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Two search engines were built on top of Lucene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Simplify the complexities of working directly with Lucene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Elasticsearch evolved further than </a:t>
            </a:r>
            <a:r>
              <a:rPr lang="en-US" dirty="0" err="1"/>
              <a:t>Solr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106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Engine for search and analytics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ELK stack is a popular approach for log analysis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API driven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Any language or product can consume through REST </a:t>
            </a:r>
            <a:r>
              <a:rPr lang="en-US" dirty="0" err="1"/>
              <a:t>apis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Document-based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Stored and indexed in Lucene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Search query DSL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SQL-like lookups and score-based results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Aggregations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Group meta-data for further filtering of results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Analyzers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Converts text into tokens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87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dive into the Elasticsearch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042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Several options for running Elasticsearch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AWS – based on OSS version of Elasticsearch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Elastic offerings – paid service, cloud offering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Standalone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Docker container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26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shard is a Lucene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Hosted on a node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Supports horizontally scaling your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Shards can be replicated to provide high availability and failover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371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Node is a single </a:t>
            </a:r>
            <a:r>
              <a:rPr lang="en-US" dirty="0" err="1"/>
              <a:t>elasticsearch</a:t>
            </a:r>
            <a:r>
              <a:rPr lang="en-US" dirty="0"/>
              <a:t> server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 of a cluster.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Associated by cluster name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types of nodes, including master and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Communication	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Nodes communicate with either other over transport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Nodes also expose HTTP communication to rest API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969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Cluster is just a collection of nodes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Cluster has a unique name where nodes register with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55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Docker compose file I created for running Elasticsearch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Elasticsearch Services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Each service is a node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Image name includes version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Image name is for enterprise version.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dirty="0"/>
              <a:t>Open source includes OSS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Cluster name as unique name for nodes to connect to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 9200 is for REST calls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 9300 is for node communication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Kibana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Similar image and versioning concerns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Port 5601 for UI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06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Demo project in 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27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Not going to dive deep into capacity planning 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Capacity planning is how we scaled out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41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give you some idea of the scale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stats from a current implementation I’m working with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Older version of 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Migration is tough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Servers are 4x m4 large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6 million documents, but because of nesting we have 80 million total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564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that we have Elasticsearch running, we can load data into it.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first step we will take is to create an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we will use the Elasticsearch bulk </a:t>
            </a:r>
            <a:r>
              <a:rPr lang="en-US" dirty="0" err="1"/>
              <a:t>api</a:t>
            </a:r>
            <a:r>
              <a:rPr lang="en-US" dirty="0"/>
              <a:t> to add documents to the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43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search data, I took a subset of data from the Open Food Facts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see the URL here.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CSV export is in the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89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Lets look at more terms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Index is a collection of similar documents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Include settings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Number of shards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Number of replicas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Analysis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Include mappings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Schema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Fields it contains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Fields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Datatypes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Analyzers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4228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is the index file where we defined our food product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 I’ve included number of shards. This will horizontally scale one shard out to each node.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I’ve defined one replica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Next, I have the mappings where I’ve defined a product type.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521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look at some of the details from the mapping.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I have a code attribute.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says each document added to this index should have a code.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Its up to me as part of document creation to assure mandatory fields are available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Support for dynamic mapping that enforces mandatory fields.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I’ve set the type as keyword.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Keyword means its an exact match field.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used for IDs or </a:t>
            </a:r>
            <a:r>
              <a:rPr lang="en-US" dirty="0" err="1"/>
              <a:t>booleans</a:t>
            </a: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I’ve also set index to false.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Means the field is not searchable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Will still be indexed.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442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is the product name attribute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store this as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Text fields get tokenized as part of data enrichment or data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375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final attribute type I’ll show is brands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Brands is set to be of type nested.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Nested is simply an array of objects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Different from the Object data type as each is stored as a separate document that can be searched independently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65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Next is a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Contains the actual data record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Conforms to the mapping on an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Structured as JSON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4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Web applications I’ve built had a web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Back-end applications used search for processing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Machine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Relevant is key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85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Way to logically partition your index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 are required, but can only have one type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Types are deprecated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48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To give you some idea of the scale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are stats from a current implementation I’m working with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Older version of 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Migration is tough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Servers are 4x m4 large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6 million documents, but because of nesting we have 80 million total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734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mapping leads us into the process for indexing content.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Like ETL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688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started to see the extraction step already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I’m taking a CSV file as the source of my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344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are some attributes from our source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is a code.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be used as a UID.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Elasticsearch will also create a UID if you don’t provide one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Next we have the product name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Finally we have the brand tag names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Something to note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There’s a dash in the brand name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Repetition of the word monster in the brand.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354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Client has two methods for extraction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 is streaming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be slow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Consider spikes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Required for real-time updates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Second is batch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take a long 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Good if don’t need near real-time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Additional performance considerations if using ES as source of truth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3712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Once data is extracted, it can be enriched by the developer.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Derived fields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Data cleanup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6978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Here is the transformation I made for food facts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Converted brands to an array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671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Only index data you need for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Derived fields can improve search 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Enriched from other sources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Use the ES analyzers as much as possible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Enrichment is cleaning data in your context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34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Next, Elasticsearch provides the analysis for your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There’s some overlap with enrichment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3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Website search results often don’t contain the right results for the user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Return the wrong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Return too many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Return no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6071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Three steps to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Filtering characters.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Saw special characters, percent sign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Another example is HTML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Tokenization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Split text into a stream of tokens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Standard was whitespace and punctuation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Token Filtering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Modify or remove tokens based on rules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160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Best way to understand analysis is to try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Going to use the analyzer API for examples.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81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Finally, Elasticsearch indexes the tokens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Tokens are added to an inverted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03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Stores tokens as well as meta-data about the tokens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Stored in an inverted index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Normal index looks at the words on a 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Inverted index looks at a word across pages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23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I’m showing an example using product ingredients from our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left is the list of documents with IDs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On the right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Term and frequency make up the dictionary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Dictionary items then correspond to one or more postings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88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that we’ve covered indexing the content, let’s do some searches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First, I’ll show a </a:t>
            </a:r>
            <a:r>
              <a:rPr lang="en-US" dirty="0" err="1"/>
              <a:t>boolean</a:t>
            </a:r>
            <a:r>
              <a:rPr lang="en-US" dirty="0"/>
              <a:t> search.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I’ll show a relevancy based function scoring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515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These two searches are what I’ve most commonly used to get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Relevancy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Determine how well a document matches a query clause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Uses scoring to determine results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Use weights to affect the scoring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Boolean search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Determine if a document matches the query clause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Must, Should and Must Not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Usually for exact matches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4390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Boolean searches have three operators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Must says that the clause must match in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Should says that the clause should match in the document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Must not says that documents will be filtered out if matched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Often will combine query clauses, especially when using aggregates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2756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Function score gives you control over what documents are most relevant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can boost rating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Along with a base query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Define filters to add additional document match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Add or multiply the score by a weight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Gets at the heart of Lucene’s similarity computation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Term frequency looks at how often a term occurs in a field, higher weight for more occurrence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Inverse document frequency looks at how popular a term is across the collection of documents, higher weight for less popularity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is what you are trying to tweak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Use in combination with analyzer to improve your results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7409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Now that we’ve seen search, let’s look at another feature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Let’s look at how we can use aggregations for refinements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69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can’t we get the right results?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Search is really hard!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Why is it hard?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845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Aggregations support building summaries of your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I’ve mostly used these for search refinement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Further dive into results for relevancy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Often turn on and off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Multi-select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Performance concerns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return a large set of data from aggregates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Example of cities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158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Last feature we will look at is another common feature used for search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Going to demo autocomplete of the </a:t>
            </a:r>
            <a:r>
              <a:rPr lang="en-US"/>
              <a:t>product name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63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Single most important thing, clear understanding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Relevancy can be scary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Search is an evolving feature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Over time need to react to customer’s search patterns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Elasticsearch refreshes each shard around every 1s.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be delay, especially if searching immediately after putting data into the index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Initially, we stored data in deeply nested structures.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E$ stores each nested field value as a separate document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Much higher volume of storage with some impacts on stream processing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We used a template library, something like </a:t>
            </a:r>
            <a:r>
              <a:rPr lang="en-US" dirty="0" err="1"/>
              <a:t>Thymeleaf</a:t>
            </a:r>
            <a:r>
              <a:rPr lang="en-US" dirty="0"/>
              <a:t>, for templating queries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This helped reduce the complexities of our queries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Elasticsearch comes with mustache as an option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Elasticsearch is evolving quickly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 lot of breaking changes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Types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APIs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4975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Thank you for coming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70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didn’t use the right tools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Relational database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Performance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Scalability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Reliability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263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Disconnect between product and the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Relevancy is a science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Relevancy needs to evolve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869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Early on, search engines were very complex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needed to replicate data into the engine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More components to maintain, more hardware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But its not all bleak!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12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can use search engines to get the right results to our users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047F50-F07F-DC41-A2CF-9A7095C11F3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17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3986" y="2127166"/>
            <a:ext cx="5644056" cy="1668244"/>
          </a:xfrm>
        </p:spPr>
        <p:txBody>
          <a:bodyPr anchor="b">
            <a:normAutofit/>
          </a:bodyPr>
          <a:lstStyle>
            <a:lvl1pPr algn="l">
              <a:defRPr sz="3600" b="0" i="0" baseline="0">
                <a:solidFill>
                  <a:schemeClr val="bg1"/>
                </a:solidFill>
                <a:latin typeface="Gotham Medium" panose="02000604030000020004" pitchFamily="2" charset="0"/>
                <a:ea typeface="Gotham Medium" panose="02000604030000020004" pitchFamily="2" charset="0"/>
                <a:cs typeface="Gotham Medium" panose="02000604030000020004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r>
              <a:rPr lang="mr-IN" dirty="0"/>
              <a:t>–</a:t>
            </a:r>
            <a:r>
              <a:rPr lang="en-US" dirty="0"/>
              <a:t> your headline goes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986" y="4719144"/>
            <a:ext cx="5644056" cy="538655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 baseline="0">
                <a:solidFill>
                  <a:schemeClr val="bg1"/>
                </a:solidFill>
                <a:latin typeface="Gotham Light" pitchFamily="2" charset="0"/>
                <a:ea typeface="Gotham Light" pitchFamily="2" charset="0"/>
                <a:cs typeface="Gotham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2018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>
                <a:latin typeface="Gotham Light" pitchFamily="2" charset="0"/>
              </a:defRPr>
            </a:lvl1pPr>
          </a:lstStyle>
          <a:p>
            <a:fld id="{D1922C62-69FA-FC41-8F9F-A1B5FE9A9A1D}" type="datetimeFigureOut">
              <a:rPr lang="en-US" smtClean="0"/>
              <a:pPr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>
                <a:latin typeface="Gotham Light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Gotham Light" pitchFamily="2" charset="0"/>
              </a:defRPr>
            </a:lvl1pPr>
          </a:lstStyle>
          <a:p>
            <a:fld id="{2D904930-3886-2443-BF6E-5B490EDB1FB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4" y="3920727"/>
            <a:ext cx="15113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0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(Option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0"/>
            <a:ext cx="46355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6355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0" y="2054618"/>
            <a:ext cx="462914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600" b="0" i="0" dirty="0">
                <a:solidFill>
                  <a:schemeClr val="bg1"/>
                </a:solidFill>
                <a:latin typeface="+mj-lt"/>
                <a:ea typeface="Gotham Light" charset="0"/>
                <a:cs typeface="Gotham Light" charset="0"/>
              </a:rPr>
              <a:t>Demo</a:t>
            </a:r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181600" y="328230"/>
            <a:ext cx="6463307" cy="5990425"/>
          </a:xfrm>
        </p:spPr>
        <p:txBody>
          <a:bodyPr anchor="ctr"/>
          <a:lstStyle>
            <a:lvl1pPr algn="l">
              <a:lnSpc>
                <a:spcPct val="100000"/>
              </a:lnSpc>
              <a:defRPr sz="2400" baseline="0">
                <a:solidFill>
                  <a:schemeClr val="accent2"/>
                </a:solidFill>
              </a:defRPr>
            </a:lvl1pPr>
            <a:lvl2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 algn="l">
              <a:defRPr sz="2400" b="0" i="0">
                <a:solidFill>
                  <a:schemeClr val="accent2"/>
                </a:solidFill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5pPr>
            <a:lvl6pPr>
              <a:defRPr>
                <a:solidFill>
                  <a:schemeClr val="accent2"/>
                </a:solidFill>
              </a:defRPr>
            </a:lvl6pPr>
            <a:lvl7pPr>
              <a:defRPr>
                <a:solidFill>
                  <a:schemeClr val="accent2"/>
                </a:solidFill>
              </a:defRPr>
            </a:lvl7pPr>
            <a:lvl8pPr>
              <a:defRPr>
                <a:solidFill>
                  <a:schemeClr val="accent2"/>
                </a:solidFill>
              </a:defRPr>
            </a:lvl8pPr>
            <a:lvl9pPr marL="2286000" indent="0">
              <a:buNone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-1463041" y="0"/>
            <a:ext cx="146304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b="0" dirty="0">
                <a:latin typeface="Gotham Medium" panose="02000604030000020004" pitchFamily="50" charset="0"/>
              </a:rPr>
              <a:t>This bullet list is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preset</a:t>
            </a:r>
            <a:r>
              <a:rPr lang="en-US" sz="1400" b="0" dirty="0">
                <a:solidFill>
                  <a:schemeClr val="accent1"/>
                </a:solidFill>
                <a:latin typeface="Gotham Medium" panose="02000604030000020004" pitchFamily="50" charset="0"/>
              </a:rPr>
              <a:t> </a:t>
            </a:r>
            <a:r>
              <a:rPr lang="en-US" sz="1400" b="0" dirty="0">
                <a:latin typeface="Gotham Medium" panose="02000604030000020004" pitchFamily="50" charset="0"/>
              </a:rPr>
              <a:t>with </a:t>
            </a:r>
            <a:r>
              <a:rPr lang="en-US" sz="1400" b="1" dirty="0">
                <a:solidFill>
                  <a:schemeClr val="accent1"/>
                </a:solidFill>
                <a:latin typeface="Gotham Medium" panose="02000604030000020004" pitchFamily="50" charset="0"/>
              </a:rPr>
              <a:t>animations</a:t>
            </a:r>
          </a:p>
        </p:txBody>
      </p:sp>
    </p:spTree>
    <p:extLst>
      <p:ext uri="{BB962C8B-B14F-4D97-AF65-F5344CB8AC3E}">
        <p14:creationId xmlns:p14="http://schemas.microsoft.com/office/powerpoint/2010/main" val="1000514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6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7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8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  <p:subTnLst>
                    <p:animClr clrSpc="rgb" dir="cw">
                      <p:cBhvr override="childStyle">
                        <p:cTn dur="1" fill="hold" display="0" masterRel="nextClick" afterEffect="1"/>
                        <p:tgtEl>
                          <p:spTgt spid="8"/>
                        </p:tgtEl>
                        <p:attrNameLst>
                          <p:attrName>ppt_c</p:attrName>
                        </p:attrNameLst>
                      </p:cBhvr>
                      <p:to>
                        <a:schemeClr val="tx2"/>
                      </p:to>
                    </p:animClr>
                  </p:subTnLst>
                </p:cTn>
              </p:par>
            </p:tnLst>
          </p:tmpl>
          <p:tmpl lvl="9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26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Top (Dar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38882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err="1">
              <a:solidFill>
                <a:schemeClr val="bg1"/>
              </a:solidFill>
              <a:latin typeface="Gotham Medium" panose="02000604030000020004" pitchFamily="50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5145" y="560173"/>
            <a:ext cx="10778972" cy="3039761"/>
          </a:xfrm>
        </p:spPr>
        <p:txBody>
          <a:bodyPr anchor="b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01336" y="4094207"/>
            <a:ext cx="10778971" cy="437131"/>
          </a:xfrm>
        </p:spPr>
        <p:txBody>
          <a:bodyPr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2" hasCustomPrompt="1"/>
          </p:nvPr>
        </p:nvSpPr>
        <p:spPr>
          <a:xfrm>
            <a:off x="658474" y="4678531"/>
            <a:ext cx="10862473" cy="1894737"/>
          </a:xfrm>
        </p:spPr>
        <p:txBody>
          <a:bodyPr anchor="t"/>
          <a:lstStyle>
            <a:lvl1pPr marL="0" indent="0">
              <a:defRPr sz="2400" baseline="0">
                <a:latin typeface="+mn-lt"/>
              </a:defRPr>
            </a:lvl1pPr>
            <a:lvl2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2pPr>
            <a:lvl3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3pPr>
            <a:lvl4pPr>
              <a:defRPr sz="2400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4pPr>
            <a:lvl5pPr>
              <a:defRPr sz="2400" b="0" i="0">
                <a:latin typeface="+mn-lt"/>
                <a:ea typeface="Gotham Light" pitchFamily="50" charset="0"/>
                <a:cs typeface="Gotham Light" pitchFamily="50" charset="0"/>
              </a:defRPr>
            </a:lvl5pPr>
          </a:lstStyle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577637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in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56444" y="3006660"/>
            <a:ext cx="10070239" cy="17251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799" b="0" i="0">
                <a:latin typeface="Gotham Book" panose="02000604040000020004" pitchFamily="50" charset="0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definition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1056444" y="2071871"/>
            <a:ext cx="10070239" cy="833377"/>
          </a:xfrm>
        </p:spPr>
        <p:txBody>
          <a:bodyPr anchor="b">
            <a:normAutofit/>
          </a:bodyPr>
          <a:lstStyle>
            <a:lvl1pPr algn="l">
              <a:defRPr sz="4799" spc="-112">
                <a:solidFill>
                  <a:schemeClr val="accent5"/>
                </a:solidFill>
                <a:latin typeface="+mj-lt"/>
              </a:defRPr>
            </a:lvl1pPr>
          </a:lstStyle>
          <a:p>
            <a:r>
              <a:rPr lang="en-US" dirty="0"/>
              <a:t>Word to define</a:t>
            </a:r>
          </a:p>
        </p:txBody>
      </p:sp>
    </p:spTree>
    <p:extLst>
      <p:ext uri="{BB962C8B-B14F-4D97-AF65-F5344CB8AC3E}">
        <p14:creationId xmlns:p14="http://schemas.microsoft.com/office/powerpoint/2010/main" val="2419160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Text Chun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0"/>
          <p:cNvSpPr>
            <a:spLocks noGrp="1"/>
          </p:cNvSpPr>
          <p:nvPr>
            <p:ph sz="quarter" idx="15" hasCustomPrompt="1"/>
          </p:nvPr>
        </p:nvSpPr>
        <p:spPr>
          <a:xfrm>
            <a:off x="6217330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10"/>
          <p:cNvSpPr>
            <a:spLocks noGrp="1"/>
          </p:cNvSpPr>
          <p:nvPr>
            <p:ph sz="quarter" idx="14" hasCustomPrompt="1"/>
          </p:nvPr>
        </p:nvSpPr>
        <p:spPr>
          <a:xfrm>
            <a:off x="701336" y="4088336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3" hasCustomPrompt="1"/>
          </p:nvPr>
        </p:nvSpPr>
        <p:spPr>
          <a:xfrm>
            <a:off x="6217330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10"/>
          <p:cNvSpPr>
            <a:spLocks noGrp="1"/>
          </p:cNvSpPr>
          <p:nvPr>
            <p:ph sz="quarter" idx="12" hasCustomPrompt="1"/>
          </p:nvPr>
        </p:nvSpPr>
        <p:spPr>
          <a:xfrm>
            <a:off x="701336" y="2193544"/>
            <a:ext cx="5257800" cy="1618875"/>
          </a:xfrm>
          <a:solidFill>
            <a:schemeClr val="bg2"/>
          </a:solidFill>
        </p:spPr>
        <p:txBody>
          <a:bodyPr lIns="274320" tIns="274320" rIns="274320" bIns="274320" anchor="ctr">
            <a:normAutofit/>
          </a:bodyPr>
          <a:lstStyle>
            <a:lvl1pPr marL="0" indent="0" algn="ctr">
              <a:buNone/>
              <a:defRPr sz="2400" b="0" i="0">
                <a:latin typeface="+mn-lt"/>
                <a:ea typeface="Gotham Book" panose="02000604040000020004" pitchFamily="50" charset="0"/>
                <a:cs typeface="Gotham Book" panose="02000604040000020004" pitchFamily="50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latin typeface="+mj-lt"/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4470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15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01335" y="1403173"/>
            <a:ext cx="10778972" cy="4971203"/>
          </a:xfrm>
        </p:spPr>
        <p:txBody>
          <a:bodyPr anchor="ctr"/>
          <a:lstStyle>
            <a:lvl1pPr marL="0" indent="0">
              <a:buNone/>
              <a:defRPr sz="2400" baseline="0">
                <a:solidFill>
                  <a:schemeClr val="bg1"/>
                </a:solidFill>
                <a:latin typeface="Roboto Mono" pitchFamily="2" charset="0"/>
                <a:ea typeface="Roboto Mono" pitchFamily="2" charset="0"/>
                <a:cs typeface="Consolas" panose="020B0609020204030204" pitchFamily="49" charset="0"/>
              </a:defRPr>
            </a:lvl1pPr>
            <a:lvl2pPr marL="297073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96174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83075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96720" indent="0">
              <a:buNone/>
              <a:defRPr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add code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706518" y="588391"/>
            <a:ext cx="10778971" cy="437131"/>
          </a:xfrm>
          <a:prstGeom prst="rect">
            <a:avLst/>
          </a:prstGeom>
        </p:spPr>
        <p:txBody>
          <a:bodyPr vert="horz" lIns="0" tIns="43960" rIns="87919" bIns="43960" rtlCol="0" anchor="t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Slide Title in </a:t>
            </a:r>
            <a:r>
              <a:rPr lang="en-US" dirty="0" err="1"/>
              <a:t>Titlecase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7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493986" y="2127166"/>
            <a:ext cx="5728138" cy="1668244"/>
          </a:xfrm>
        </p:spPr>
        <p:txBody>
          <a:bodyPr anchor="b">
            <a:normAutofit/>
          </a:bodyPr>
          <a:lstStyle>
            <a:lvl1pPr algn="l">
              <a:defRPr sz="3600" b="0" i="0">
                <a:solidFill>
                  <a:srgbClr val="FF8200"/>
                </a:solidFill>
                <a:latin typeface="Gotham Medium" panose="02000604030000020004" pitchFamily="2" charset="0"/>
                <a:ea typeface="Gotham Medium" panose="02000604030000020004" pitchFamily="2" charset="0"/>
                <a:cs typeface="Gotham Medium" panose="02000604030000020004" pitchFamily="2" charset="0"/>
              </a:defRPr>
            </a:lvl1pPr>
          </a:lstStyle>
          <a:p>
            <a:r>
              <a:rPr lang="en-US" dirty="0"/>
              <a:t>Click to edit Master title style </a:t>
            </a:r>
            <a:r>
              <a:rPr lang="mr-IN" dirty="0"/>
              <a:t>–</a:t>
            </a:r>
            <a:r>
              <a:rPr lang="en-US" dirty="0"/>
              <a:t> your headline goes here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986" y="4719144"/>
            <a:ext cx="5644056" cy="538655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 baseline="0">
                <a:solidFill>
                  <a:srgbClr val="FF8200"/>
                </a:solidFill>
                <a:latin typeface="Gotham Light" pitchFamily="2" charset="0"/>
                <a:ea typeface="Gotham Light" pitchFamily="2" charset="0"/>
                <a:cs typeface="Gotham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date, 2018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4" y="3920727"/>
            <a:ext cx="1511300" cy="673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4" y="1230632"/>
            <a:ext cx="2548758" cy="88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31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0" b="7708"/>
          <a:stretch/>
        </p:blipFill>
        <p:spPr>
          <a:xfrm>
            <a:off x="3048" y="6307305"/>
            <a:ext cx="12188952" cy="536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0115"/>
            <a:ext cx="10515600" cy="933396"/>
          </a:xfrm>
        </p:spPr>
        <p:txBody>
          <a:bodyPr/>
          <a:lstStyle>
            <a:lvl1pPr>
              <a:defRPr b="0" i="0">
                <a:solidFill>
                  <a:srgbClr val="FF8200"/>
                </a:solidFill>
                <a:latin typeface="Gotham Light" pitchFamily="2" charset="0"/>
                <a:ea typeface="Gotham Light" pitchFamily="2" charset="0"/>
                <a:cs typeface="Gotham Light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7409"/>
          </a:xfrm>
        </p:spPr>
        <p:txBody>
          <a:bodyPr/>
          <a:lstStyle>
            <a:lvl1pPr>
              <a:defRPr b="0" i="0">
                <a:latin typeface="Gotham Medium" panose="02000604030000020004" pitchFamily="2" charset="0"/>
              </a:defRPr>
            </a:lvl1pPr>
            <a:lvl2pPr>
              <a:defRPr b="0" i="0">
                <a:latin typeface="Gotham Medium" panose="02000604030000020004" pitchFamily="2" charset="0"/>
              </a:defRPr>
            </a:lvl2pPr>
            <a:lvl3pPr>
              <a:defRPr b="0" i="0">
                <a:latin typeface="Gotham Medium" panose="02000604030000020004" pitchFamily="2" charset="0"/>
              </a:defRPr>
            </a:lvl3pPr>
            <a:lvl4pPr>
              <a:defRPr b="0" i="0">
                <a:latin typeface="Gotham Medium" panose="02000604030000020004" pitchFamily="2" charset="0"/>
              </a:defRPr>
            </a:lvl4pPr>
            <a:lvl5pPr>
              <a:defRPr b="0" i="0">
                <a:latin typeface="Gotham Medium" panose="02000604030000020004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21690" b="24064"/>
          <a:stretch/>
        </p:blipFill>
        <p:spPr>
          <a:xfrm>
            <a:off x="11025187" y="86616"/>
            <a:ext cx="1298466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16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2609863"/>
            <a:ext cx="10515600" cy="1181073"/>
          </a:xfrm>
        </p:spPr>
        <p:txBody>
          <a:bodyPr/>
          <a:lstStyle>
            <a:lvl1pPr algn="ctr">
              <a:defRPr b="0" i="0">
                <a:solidFill>
                  <a:schemeClr val="bg1"/>
                </a:solidFill>
                <a:latin typeface="Gotham Light" pitchFamily="2" charset="0"/>
                <a:ea typeface="Gotham Light" pitchFamily="2" charset="0"/>
                <a:cs typeface="Gotham Light" pitchFamily="2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71720" y="4214813"/>
            <a:ext cx="7772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812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1292352"/>
            <a:ext cx="4097972" cy="2081784"/>
          </a:xfrm>
        </p:spPr>
        <p:txBody>
          <a:bodyPr anchor="b"/>
          <a:lstStyle>
            <a:lvl1pPr>
              <a:defRPr sz="3200" b="0" i="0">
                <a:solidFill>
                  <a:srgbClr val="FF8200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/>
              <a:t>Click to edit Master title style, slide headline goes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19052" y="1292352"/>
            <a:ext cx="5353748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336699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5619052" y="2116264"/>
            <a:ext cx="5353748" cy="3096939"/>
          </a:xfrm>
        </p:spPr>
        <p:txBody>
          <a:bodyPr>
            <a:normAutofit/>
          </a:bodyPr>
          <a:lstStyle>
            <a:lvl1pPr>
              <a:defRPr sz="1600"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1600"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600"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600"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600"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0" b="7708"/>
          <a:stretch/>
        </p:blipFill>
        <p:spPr>
          <a:xfrm>
            <a:off x="3048" y="6307305"/>
            <a:ext cx="12188952" cy="536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21690" b="24064"/>
          <a:stretch/>
        </p:blipFill>
        <p:spPr>
          <a:xfrm>
            <a:off x="11025187" y="86616"/>
            <a:ext cx="1298466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 i="0">
                <a:solidFill>
                  <a:srgbClr val="336699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096939"/>
          </a:xfrm>
        </p:spPr>
        <p:txBody>
          <a:bodyPr>
            <a:normAutofit/>
          </a:bodyPr>
          <a:lstStyle>
            <a:lvl1pPr>
              <a:defRPr sz="1600"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1600"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600"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600"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600"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336699"/>
                </a:solidFill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096939"/>
          </a:xfrm>
        </p:spPr>
        <p:txBody>
          <a:bodyPr>
            <a:normAutofit/>
          </a:bodyPr>
          <a:lstStyle>
            <a:lvl1pPr>
              <a:defRPr sz="1600"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1600"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600"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600">
                <a:latin typeface="Montserrat" charset="0"/>
                <a:ea typeface="Montserrat" charset="0"/>
                <a:cs typeface="Montserrat" charset="0"/>
              </a:defRPr>
            </a:lvl4pPr>
            <a:lvl5pPr>
              <a:defRPr sz="1600"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451743"/>
            <a:ext cx="10515600" cy="933396"/>
          </a:xfrm>
        </p:spPr>
        <p:txBody>
          <a:bodyPr/>
          <a:lstStyle>
            <a:lvl1pPr>
              <a:defRPr b="0" i="0">
                <a:solidFill>
                  <a:srgbClr val="FF8200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470" b="7708"/>
          <a:stretch/>
        </p:blipFill>
        <p:spPr>
          <a:xfrm>
            <a:off x="3048" y="6307305"/>
            <a:ext cx="12188952" cy="5364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21690" b="24064"/>
          <a:stretch/>
        </p:blipFill>
        <p:spPr>
          <a:xfrm>
            <a:off x="11025187" y="86616"/>
            <a:ext cx="1298466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57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527387"/>
            <a:ext cx="5088046" cy="1600200"/>
          </a:xfrm>
        </p:spPr>
        <p:txBody>
          <a:bodyPr anchor="b"/>
          <a:lstStyle>
            <a:lvl1pPr>
              <a:defRPr sz="3200" b="0" i="0">
                <a:solidFill>
                  <a:srgbClr val="FF8200"/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</a:lstStyle>
          <a:p>
            <a:r>
              <a:rPr lang="en-US" dirty="0"/>
              <a:t>Click to edit Master title style, your slide head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54974"/>
            <a:ext cx="5088046" cy="3083746"/>
          </a:xfrm>
        </p:spPr>
        <p:txBody>
          <a:bodyPr/>
          <a:lstStyle>
            <a:lvl1pPr marL="285750" indent="-285750">
              <a:buFont typeface="Arial" charset="0"/>
              <a:buChar char="•"/>
              <a:defRPr sz="1600" baseline="0">
                <a:latin typeface="Montserrat" charset="0"/>
                <a:ea typeface="Montserrat" charset="0"/>
                <a:cs typeface="Montserrat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Bullet 1</a:t>
            </a:r>
          </a:p>
          <a:p>
            <a:pPr lvl="0"/>
            <a:r>
              <a:rPr lang="en-US" dirty="0"/>
              <a:t>Bullet 2</a:t>
            </a:r>
          </a:p>
          <a:p>
            <a:pPr lvl="0"/>
            <a:r>
              <a:rPr lang="en-US" dirty="0"/>
              <a:t>Bullet 3</a:t>
            </a:r>
          </a:p>
          <a:p>
            <a:pPr lvl="0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3" t="21690" b="24064"/>
          <a:stretch/>
        </p:blipFill>
        <p:spPr>
          <a:xfrm>
            <a:off x="11025187" y="86616"/>
            <a:ext cx="1298466" cy="36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8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399856" y="2958338"/>
            <a:ext cx="3694620" cy="106324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336699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lvl="0"/>
            <a:r>
              <a:rPr lang="en-US" dirty="0"/>
              <a:t>Name Here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(312) 000-0000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164" y="1504442"/>
            <a:ext cx="3135514" cy="1140460"/>
          </a:xfrm>
          <a:prstGeom prst="rect">
            <a:avLst/>
          </a:prstGeom>
        </p:spPr>
      </p:pic>
      <p:sp>
        <p:nvSpPr>
          <p:cNvPr id="11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2399856" y="4219829"/>
            <a:ext cx="3694620" cy="106324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rgbClr val="FF8200"/>
                </a:solidFill>
                <a:latin typeface="Montserrat SemiBold" charset="0"/>
                <a:ea typeface="Montserrat SemiBold" charset="0"/>
                <a:cs typeface="Montserrat SemiBold" charset="0"/>
              </a:defRPr>
            </a:lvl1pPr>
          </a:lstStyle>
          <a:p>
            <a:pPr lvl="0"/>
            <a:r>
              <a:rPr lang="en-US" dirty="0"/>
              <a:t>Name Here</a:t>
            </a:r>
            <a:br>
              <a:rPr lang="en-US" dirty="0"/>
            </a:br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(312) 000-0000</a:t>
            </a:r>
          </a:p>
        </p:txBody>
      </p:sp>
    </p:spTree>
    <p:extLst>
      <p:ext uri="{BB962C8B-B14F-4D97-AF65-F5344CB8AC3E}">
        <p14:creationId xmlns:p14="http://schemas.microsoft.com/office/powerpoint/2010/main" val="2120161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546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22C62-69FA-FC41-8F9F-A1B5FE9A9A1D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04930-3886-2443-BF6E-5B490EDB1F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87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61" r:id="rId4"/>
    <p:sldLayoutId id="2147483660" r:id="rId5"/>
    <p:sldLayoutId id="2147483653" r:id="rId6"/>
    <p:sldLayoutId id="2147483656" r:id="rId7"/>
    <p:sldLayoutId id="2147483659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Gotham Light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Gotham Medium" panose="02000604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Gotham Medium" panose="02000604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Gotham Medium" panose="02000604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otham Medium" panose="02000604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Gotham Medium" panose="02000604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3986" y="2127166"/>
            <a:ext cx="5644056" cy="1668244"/>
          </a:xfrm>
        </p:spPr>
        <p:txBody>
          <a:bodyPr/>
          <a:lstStyle/>
          <a:p>
            <a:r>
              <a:rPr lang="en-US" dirty="0"/>
              <a:t>Searching Your Data with Elasticsearch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1AEA6FF-8DFD-D341-B534-5170A8A61D08}"/>
              </a:ext>
            </a:extLst>
          </p:cNvPr>
          <p:cNvSpPr txBox="1">
            <a:spLocks/>
          </p:cNvSpPr>
          <p:nvPr/>
        </p:nvSpPr>
        <p:spPr>
          <a:xfrm>
            <a:off x="2355475" y="5029783"/>
            <a:ext cx="3544396" cy="1627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chemeClr val="bg1"/>
                </a:solidFill>
                <a:latin typeface="Gotham Medium" panose="02000604030000020004" pitchFamily="2" charset="0"/>
              </a:rPr>
              <a:t>MICHAEL HOFFMAN</a:t>
            </a:r>
          </a:p>
          <a:p>
            <a:endParaRPr lang="en-US" sz="1600" dirty="0">
              <a:solidFill>
                <a:schemeClr val="bg1"/>
              </a:solidFill>
              <a:latin typeface="Gotham Medium" panose="02000604030000020004" pitchFamily="2" charset="0"/>
            </a:endParaRPr>
          </a:p>
          <a:p>
            <a:r>
              <a:rPr lang="en-US" sz="1600" dirty="0" err="1">
                <a:solidFill>
                  <a:schemeClr val="bg1"/>
                </a:solidFill>
                <a:latin typeface="Gotham Medium" panose="02000604030000020004" pitchFamily="2" charset="0"/>
              </a:rPr>
              <a:t>github.com</a:t>
            </a:r>
            <a:r>
              <a:rPr lang="en-US" sz="1600" dirty="0">
                <a:solidFill>
                  <a:schemeClr val="bg1"/>
                </a:solidFill>
                <a:latin typeface="Gotham Medium" panose="02000604030000020004" pitchFamily="2" charset="0"/>
              </a:rPr>
              <a:t>/</a:t>
            </a:r>
            <a:r>
              <a:rPr lang="en-US" sz="1600" dirty="0" err="1">
                <a:solidFill>
                  <a:schemeClr val="bg1"/>
                </a:solidFill>
                <a:latin typeface="Gotham Medium" panose="02000604030000020004" pitchFamily="2" charset="0"/>
              </a:rPr>
              <a:t>michaelhoffmantech</a:t>
            </a:r>
            <a:endParaRPr lang="en-US" sz="1600" dirty="0">
              <a:solidFill>
                <a:schemeClr val="bg1"/>
              </a:solidFill>
              <a:latin typeface="Gotham Medium" panose="02000604030000020004" pitchFamily="2" charset="0"/>
            </a:endParaRPr>
          </a:p>
        </p:txBody>
      </p:sp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C53887D2-8128-084A-BB33-A93E7BD131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1376" y="5029783"/>
            <a:ext cx="1627632" cy="1627632"/>
          </a:xfrm>
          <a:prstGeom prst="ellipse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2BAD92-6CEB-0144-BEE5-12DD58B14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3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We are getting better at delivering the right search results </a:t>
            </a:r>
          </a:p>
        </p:txBody>
      </p:sp>
    </p:spTree>
    <p:extLst>
      <p:ext uri="{BB962C8B-B14F-4D97-AF65-F5344CB8AC3E}">
        <p14:creationId xmlns:p14="http://schemas.microsoft.com/office/powerpoint/2010/main" val="4000816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534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334A48-ACD7-F54E-B4BD-4FC0ECBC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487" y="2000082"/>
            <a:ext cx="4061752" cy="62280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46AB73-98D1-1848-A7FE-C7DC9FF32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477" y="4451997"/>
            <a:ext cx="3268579" cy="16490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4BCF2B-BAB7-AC4F-AB51-9C5E6FA8F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519" y="4451997"/>
            <a:ext cx="4060656" cy="228187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70A06446-0179-A04E-A6A2-3787EEF88282}"/>
              </a:ext>
            </a:extLst>
          </p:cNvPr>
          <p:cNvSpPr/>
          <p:nvPr/>
        </p:nvSpPr>
        <p:spPr>
          <a:xfrm rot="5400000">
            <a:off x="8156203" y="2373342"/>
            <a:ext cx="2585369" cy="2284580"/>
          </a:xfrm>
          <a:prstGeom prst="bentArrow">
            <a:avLst>
              <a:gd name="adj1" fmla="val 10781"/>
              <a:gd name="adj2" fmla="val 18217"/>
              <a:gd name="adj3" fmla="val 24473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>
            <a:extLst>
              <a:ext uri="{FF2B5EF4-FFF2-40B4-BE49-F238E27FC236}">
                <a16:creationId xmlns:a16="http://schemas.microsoft.com/office/drawing/2014/main" id="{D398C0D5-7368-5148-B3B8-5FA3C1D981E7}"/>
              </a:ext>
            </a:extLst>
          </p:cNvPr>
          <p:cNvSpPr/>
          <p:nvPr/>
        </p:nvSpPr>
        <p:spPr>
          <a:xfrm rot="16200000" flipH="1">
            <a:off x="1313153" y="2373342"/>
            <a:ext cx="2585369" cy="2284580"/>
          </a:xfrm>
          <a:prstGeom prst="bentArrow">
            <a:avLst>
              <a:gd name="adj1" fmla="val 10781"/>
              <a:gd name="adj2" fmla="val 18217"/>
              <a:gd name="adj3" fmla="val 24473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78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Search and analytics engine</a:t>
            </a:r>
          </a:p>
          <a:p>
            <a:r>
              <a:rPr lang="en-US" sz="2400" dirty="0"/>
              <a:t>API-driven</a:t>
            </a:r>
          </a:p>
          <a:p>
            <a:r>
              <a:rPr lang="en-US" sz="2400" dirty="0"/>
              <a:t>Document-based</a:t>
            </a:r>
          </a:p>
          <a:p>
            <a:r>
              <a:rPr lang="en-US" sz="2400" dirty="0"/>
              <a:t>Analyzers </a:t>
            </a:r>
          </a:p>
          <a:p>
            <a:r>
              <a:rPr lang="en-US" sz="2400" dirty="0"/>
              <a:t>Search query DSL</a:t>
            </a:r>
          </a:p>
          <a:p>
            <a:r>
              <a:rPr lang="en-US" sz="2400" dirty="0"/>
              <a:t>Aggregations</a:t>
            </a:r>
          </a:p>
          <a:p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Start the Elasticsearch Docker image</a:t>
            </a:r>
          </a:p>
          <a:p>
            <a:r>
              <a:rPr lang="en-US" dirty="0">
                <a:solidFill>
                  <a:srgbClr val="3D9CBE"/>
                </a:solidFill>
              </a:rPr>
              <a:t>Interact with Kibana</a:t>
            </a:r>
          </a:p>
        </p:txBody>
      </p:sp>
    </p:spTree>
    <p:extLst>
      <p:ext uri="{BB962C8B-B14F-4D97-AF65-F5344CB8AC3E}">
        <p14:creationId xmlns:p14="http://schemas.microsoft.com/office/powerpoint/2010/main" val="273295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Elasticsearch Runtime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AWS Elasticsearch Service </a:t>
            </a:r>
          </a:p>
          <a:p>
            <a:r>
              <a:rPr lang="en-US" sz="2400" dirty="0"/>
              <a:t>Elasticsearch Service </a:t>
            </a:r>
          </a:p>
          <a:p>
            <a:r>
              <a:rPr lang="en-US" sz="2400" dirty="0"/>
              <a:t>Standalone</a:t>
            </a:r>
          </a:p>
          <a:p>
            <a:r>
              <a:rPr lang="en-US" sz="2400" dirty="0"/>
              <a:t>Container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5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Shard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Lucene index</a:t>
            </a:r>
          </a:p>
          <a:p>
            <a:r>
              <a:rPr lang="en-US" sz="2400" dirty="0"/>
              <a:t>Hosted on an Elasticsearch Node</a:t>
            </a:r>
          </a:p>
          <a:p>
            <a:r>
              <a:rPr lang="en-US" sz="2400" dirty="0"/>
              <a:t>Horizontal scaling of data</a:t>
            </a:r>
          </a:p>
          <a:p>
            <a:r>
              <a:rPr lang="en-US" sz="2400" dirty="0"/>
              <a:t>Replicas provide failover, H/A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Node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Single Elasticsearch server</a:t>
            </a:r>
          </a:p>
          <a:p>
            <a:r>
              <a:rPr lang="en-US" sz="2400" dirty="0"/>
              <a:t>Part of an Elasticsearch cluster</a:t>
            </a:r>
          </a:p>
          <a:p>
            <a:r>
              <a:rPr lang="en-US" sz="2400" dirty="0"/>
              <a:t>Manages </a:t>
            </a:r>
            <a:r>
              <a:rPr lang="en-US" sz="2400"/>
              <a:t>cluster communication</a:t>
            </a:r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2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Collection of nodes</a:t>
            </a:r>
          </a:p>
          <a:p>
            <a:r>
              <a:rPr lang="en-US" sz="2400" dirty="0"/>
              <a:t>Unique name where nodes register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FF8200"/>
                </a:solidFill>
              </a:rPr>
              <a:t>services:</a:t>
            </a:r>
            <a:r>
              <a:rPr lang="en-US" sz="2000" dirty="0"/>
              <a:t> </a:t>
            </a:r>
          </a:p>
          <a:p>
            <a:r>
              <a:rPr lang="en-US" sz="2000" dirty="0"/>
              <a:t>  </a:t>
            </a:r>
            <a:r>
              <a:rPr lang="en-US" sz="2000" dirty="0" err="1">
                <a:solidFill>
                  <a:srgbClr val="FF8200"/>
                </a:solidFill>
              </a:rPr>
              <a:t>foodfacts-elasticsearch</a:t>
            </a:r>
            <a:r>
              <a:rPr lang="en-US" sz="2000" dirty="0">
                <a:solidFill>
                  <a:srgbClr val="FF8200"/>
                </a:solidFill>
              </a:rPr>
              <a:t>:</a:t>
            </a:r>
            <a:r>
              <a:rPr lang="en-US" sz="2000" dirty="0"/>
              <a:t> 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8200"/>
                </a:solidFill>
              </a:rPr>
              <a:t>image:</a:t>
            </a:r>
            <a:r>
              <a:rPr lang="en-US" sz="2000" dirty="0"/>
              <a:t> </a:t>
            </a:r>
            <a:r>
              <a:rPr lang="en-US" sz="2000" dirty="0" err="1"/>
              <a:t>docker.elastic.co</a:t>
            </a:r>
            <a:r>
              <a:rPr lang="en-US" sz="2000" dirty="0"/>
              <a:t>/</a:t>
            </a:r>
            <a:r>
              <a:rPr lang="en-US" sz="2000" dirty="0" err="1"/>
              <a:t>elasticsearch</a:t>
            </a:r>
            <a:r>
              <a:rPr lang="en-US" sz="2000" dirty="0"/>
              <a:t>/elasticsearch:6.4.0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8200"/>
                </a:solidFill>
              </a:rPr>
              <a:t>environment:</a:t>
            </a:r>
            <a:r>
              <a:rPr lang="en-US" sz="2000" dirty="0"/>
              <a:t> </a:t>
            </a:r>
          </a:p>
          <a:p>
            <a:r>
              <a:rPr lang="en-US" sz="2000" dirty="0"/>
              <a:t>      - </a:t>
            </a:r>
            <a:r>
              <a:rPr lang="en-US" sz="2000" dirty="0" err="1"/>
              <a:t>cluster.name</a:t>
            </a:r>
            <a:r>
              <a:rPr lang="en-US" sz="2000" dirty="0"/>
              <a:t>=docker-cluster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8200"/>
                </a:solidFill>
              </a:rPr>
              <a:t>ports:</a:t>
            </a:r>
            <a:r>
              <a:rPr lang="en-US" sz="2000" dirty="0"/>
              <a:t> </a:t>
            </a:r>
          </a:p>
          <a:p>
            <a:r>
              <a:rPr lang="en-US" sz="2000" dirty="0"/>
              <a:t>      - 9200:9200</a:t>
            </a:r>
          </a:p>
          <a:p>
            <a:r>
              <a:rPr lang="en-US" sz="2000" dirty="0"/>
              <a:t>      - 9300:9300</a:t>
            </a:r>
          </a:p>
          <a:p>
            <a:r>
              <a:rPr lang="en-US" sz="2000" dirty="0"/>
              <a:t>  </a:t>
            </a:r>
            <a:r>
              <a:rPr lang="en-US" sz="2000" dirty="0">
                <a:solidFill>
                  <a:srgbClr val="FF8200"/>
                </a:solidFill>
              </a:rPr>
              <a:t>foodfacts-elasticsearch2:</a:t>
            </a:r>
            <a:endParaRPr lang="en-US" sz="2000" dirty="0"/>
          </a:p>
          <a:p>
            <a:r>
              <a:rPr lang="en-US" sz="2000" dirty="0"/>
              <a:t>  </a:t>
            </a:r>
            <a:r>
              <a:rPr lang="en-US" sz="2000" dirty="0" err="1">
                <a:solidFill>
                  <a:srgbClr val="FF8200"/>
                </a:solidFill>
              </a:rPr>
              <a:t>foodfacts-kibana</a:t>
            </a:r>
            <a:r>
              <a:rPr lang="en-US" sz="2000" dirty="0">
                <a:solidFill>
                  <a:srgbClr val="FF8200"/>
                </a:solidFill>
              </a:rPr>
              <a:t>: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8200"/>
                </a:solidFill>
              </a:rPr>
              <a:t>image:</a:t>
            </a:r>
            <a:r>
              <a:rPr lang="en-US" sz="2000" dirty="0"/>
              <a:t> </a:t>
            </a:r>
            <a:r>
              <a:rPr lang="en-US" sz="2000" dirty="0" err="1"/>
              <a:t>docker.elastic.co</a:t>
            </a:r>
            <a:r>
              <a:rPr lang="en-US" sz="2000" dirty="0"/>
              <a:t>/</a:t>
            </a:r>
            <a:r>
              <a:rPr lang="en-US" sz="2000" dirty="0" err="1"/>
              <a:t>kibana</a:t>
            </a:r>
            <a:r>
              <a:rPr lang="en-US" sz="2000" dirty="0"/>
              <a:t>/kibana:6.4.0</a:t>
            </a:r>
          </a:p>
          <a:p>
            <a:r>
              <a:rPr lang="en-US" sz="2000" dirty="0"/>
              <a:t>    </a:t>
            </a:r>
            <a:r>
              <a:rPr lang="en-US" sz="2000" dirty="0">
                <a:solidFill>
                  <a:srgbClr val="FF8200"/>
                </a:solidFill>
              </a:rPr>
              <a:t>port:</a:t>
            </a:r>
          </a:p>
          <a:p>
            <a:r>
              <a:rPr lang="en-US" sz="2000" dirty="0"/>
              <a:t>      - 5601:5601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88391"/>
            <a:ext cx="10778971" cy="603801"/>
          </a:xfrm>
        </p:spPr>
        <p:txBody>
          <a:bodyPr/>
          <a:lstStyle/>
          <a:p>
            <a:r>
              <a:rPr lang="en-US" dirty="0"/>
              <a:t>Docker - </a:t>
            </a:r>
            <a:r>
              <a:rPr lang="en-US" dirty="0" err="1"/>
              <a:t>elasticsearch.yml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186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err="1">
                <a:latin typeface="Gotham Medium" panose="02000604030000020004" pitchFamily="2" charset="0"/>
              </a:rPr>
              <a:t>github.com</a:t>
            </a:r>
            <a:r>
              <a:rPr lang="en-US" sz="2400" dirty="0">
                <a:latin typeface="Gotham Medium" panose="02000604030000020004" pitchFamily="2" charset="0"/>
              </a:rPr>
              <a:t>/</a:t>
            </a:r>
            <a:r>
              <a:rPr lang="en-US" sz="2400" dirty="0" err="1">
                <a:latin typeface="Gotham Medium" panose="02000604030000020004" pitchFamily="2" charset="0"/>
              </a:rPr>
              <a:t>michaelhoffmantech</a:t>
            </a:r>
            <a:r>
              <a:rPr lang="en-US" sz="2400" dirty="0">
                <a:latin typeface="Gotham Medium" panose="02000604030000020004" pitchFamily="2" charset="0"/>
              </a:rPr>
              <a:t>/</a:t>
            </a:r>
            <a:r>
              <a:rPr lang="en-US" sz="2400" dirty="0" err="1">
                <a:latin typeface="Gotham Medium" panose="02000604030000020004" pitchFamily="2" charset="0"/>
              </a:rPr>
              <a:t>elasticsearch</a:t>
            </a:r>
            <a:r>
              <a:rPr lang="en-US" sz="2400" dirty="0">
                <a:latin typeface="Gotham Medium" panose="02000604030000020004" pitchFamily="2" charset="0"/>
              </a:rPr>
              <a:t>-demo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18E8F-E630-FB49-B711-6F366C9D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152"/>
            <a:ext cx="10515600" cy="9333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8200"/>
                </a:solidFill>
                <a:latin typeface="Gotham Light" pitchFamily="2" charset="0"/>
              </a:rPr>
              <a:t>Elasticsearch Demo Project</a:t>
            </a:r>
          </a:p>
        </p:txBody>
      </p:sp>
    </p:spTree>
    <p:extLst>
      <p:ext uri="{BB962C8B-B14F-4D97-AF65-F5344CB8AC3E}">
        <p14:creationId xmlns:p14="http://schemas.microsoft.com/office/powerpoint/2010/main" val="2985667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Use capacity planning to determine scale   </a:t>
            </a:r>
          </a:p>
        </p:txBody>
      </p:sp>
    </p:spTree>
    <p:extLst>
      <p:ext uri="{BB962C8B-B14F-4D97-AF65-F5344CB8AC3E}">
        <p14:creationId xmlns:p14="http://schemas.microsoft.com/office/powerpoint/2010/main" val="36624666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Case – Scale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AWS Elasticsearch 5.3</a:t>
            </a:r>
          </a:p>
          <a:p>
            <a:r>
              <a:rPr lang="en-US" sz="2400" dirty="0"/>
              <a:t>4 x m4.xlarge</a:t>
            </a:r>
          </a:p>
          <a:p>
            <a:r>
              <a:rPr lang="en-US" sz="2400" dirty="0"/>
              <a:t>80M+ documents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B9AF6AF-5A96-714A-9BE9-AFFD13D8B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4" y="1872848"/>
            <a:ext cx="221582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3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Create an index</a:t>
            </a:r>
          </a:p>
          <a:p>
            <a:r>
              <a:rPr lang="en-US" dirty="0">
                <a:solidFill>
                  <a:srgbClr val="3D9CBE"/>
                </a:solidFill>
              </a:rPr>
              <a:t>Load data into the index</a:t>
            </a:r>
          </a:p>
        </p:txBody>
      </p:sp>
    </p:spTree>
    <p:extLst>
      <p:ext uri="{BB962C8B-B14F-4D97-AF65-F5344CB8AC3E}">
        <p14:creationId xmlns:p14="http://schemas.microsoft.com/office/powerpoint/2010/main" val="2455955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static.openfoodfacts.org</a:t>
            </a:r>
            <a:r>
              <a:rPr lang="en-US" sz="2400" dirty="0"/>
              <a:t>/data/data-</a:t>
            </a:r>
            <a:r>
              <a:rPr lang="en-US" sz="2400" dirty="0" err="1"/>
              <a:t>fields.txt</a:t>
            </a:r>
            <a:endParaRPr lang="en-US" sz="24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818E8F-E630-FB49-B711-6F366C9DE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5152"/>
            <a:ext cx="10515600" cy="93339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8200"/>
                </a:solidFill>
                <a:latin typeface="Montserrat" pitchFamily="2" charset="77"/>
              </a:rPr>
              <a:t>Data Source</a:t>
            </a:r>
          </a:p>
        </p:txBody>
      </p:sp>
    </p:spTree>
    <p:extLst>
      <p:ext uri="{BB962C8B-B14F-4D97-AF65-F5344CB8AC3E}">
        <p14:creationId xmlns:p14="http://schemas.microsoft.com/office/powerpoint/2010/main" val="1064167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Collection of similar documents</a:t>
            </a:r>
          </a:p>
          <a:p>
            <a:r>
              <a:rPr lang="en-US" sz="2400" dirty="0"/>
              <a:t>Settings</a:t>
            </a:r>
          </a:p>
          <a:p>
            <a:r>
              <a:rPr lang="en-US" sz="2400" dirty="0"/>
              <a:t>Mappings</a:t>
            </a:r>
          </a:p>
          <a:p>
            <a:r>
              <a:rPr lang="en-US" sz="2400" dirty="0"/>
              <a:t>Fields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8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{</a:t>
            </a:r>
          </a:p>
          <a:p>
            <a:r>
              <a:rPr lang="en-US" sz="2000" dirty="0"/>
              <a:t>  “</a:t>
            </a:r>
            <a:r>
              <a:rPr lang="en-US" sz="2000" dirty="0">
                <a:solidFill>
                  <a:srgbClr val="FF8200"/>
                </a:solidFill>
              </a:rPr>
              <a:t>settings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“</a:t>
            </a:r>
            <a:r>
              <a:rPr lang="en-US" sz="2000" dirty="0" err="1">
                <a:solidFill>
                  <a:srgbClr val="FF8200"/>
                </a:solidFill>
              </a:rPr>
              <a:t>number_of_shards</a:t>
            </a:r>
            <a:r>
              <a:rPr lang="en-US" sz="2000" dirty="0"/>
              <a:t>”: 2,</a:t>
            </a:r>
          </a:p>
          <a:p>
            <a:r>
              <a:rPr lang="en-US" sz="2000" dirty="0"/>
              <a:t>    “</a:t>
            </a:r>
            <a:r>
              <a:rPr lang="en-US" sz="2000" dirty="0" err="1">
                <a:solidFill>
                  <a:srgbClr val="FF8200"/>
                </a:solidFill>
              </a:rPr>
              <a:t>number_of_replicas</a:t>
            </a:r>
            <a:r>
              <a:rPr lang="en-US" sz="2000" dirty="0"/>
              <a:t>”: 1</a:t>
            </a:r>
          </a:p>
          <a:p>
            <a:r>
              <a:rPr lang="en-US" sz="2000" dirty="0"/>
              <a:t>  },</a:t>
            </a:r>
          </a:p>
          <a:p>
            <a:r>
              <a:rPr lang="en-US" sz="2000" dirty="0"/>
              <a:t>  “</a:t>
            </a:r>
            <a:r>
              <a:rPr lang="en-US" sz="2000" dirty="0">
                <a:solidFill>
                  <a:srgbClr val="FF8200"/>
                </a:solidFill>
              </a:rPr>
              <a:t>mappings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“</a:t>
            </a:r>
            <a:r>
              <a:rPr lang="en-US" sz="2000" dirty="0">
                <a:solidFill>
                  <a:srgbClr val="FF8200"/>
                </a:solidFill>
              </a:rPr>
              <a:t>product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“</a:t>
            </a:r>
            <a:r>
              <a:rPr lang="en-US" sz="2000" dirty="0">
                <a:solidFill>
                  <a:srgbClr val="FF8200"/>
                </a:solidFill>
              </a:rPr>
              <a:t>properties</a:t>
            </a:r>
            <a:r>
              <a:rPr lang="en-US" sz="2000" dirty="0"/>
              <a:t>”: {</a:t>
            </a:r>
          </a:p>
          <a:p>
            <a:r>
              <a:rPr lang="en-US" sz="2000" dirty="0"/>
              <a:t>      }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}</a:t>
            </a:r>
          </a:p>
          <a:p>
            <a:r>
              <a:rPr lang="en-US" sz="2000" dirty="0"/>
              <a:t>}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06518" y="588391"/>
            <a:ext cx="10778971" cy="603801"/>
          </a:xfrm>
        </p:spPr>
        <p:txBody>
          <a:bodyPr/>
          <a:lstStyle/>
          <a:p>
            <a:r>
              <a:rPr lang="en-US" dirty="0"/>
              <a:t>food_product_index_v1</a:t>
            </a:r>
          </a:p>
        </p:txBody>
      </p:sp>
    </p:spTree>
    <p:extLst>
      <p:ext uri="{BB962C8B-B14F-4D97-AF65-F5344CB8AC3E}">
        <p14:creationId xmlns:p14="http://schemas.microsoft.com/office/powerpoint/2010/main" val="2235269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5145" y="114301"/>
            <a:ext cx="10778972" cy="3638302"/>
          </a:xfrm>
        </p:spPr>
        <p:txBody>
          <a:bodyPr>
            <a:normAutofit/>
          </a:bodyPr>
          <a:lstStyle/>
          <a:p>
            <a:r>
              <a:rPr lang="en-US" sz="3200" dirty="0"/>
              <a:t>”</a:t>
            </a:r>
            <a:r>
              <a:rPr lang="en-US" sz="3200" dirty="0">
                <a:solidFill>
                  <a:srgbClr val="FF8200"/>
                </a:solidFill>
              </a:rPr>
              <a:t>code</a:t>
            </a:r>
            <a:r>
              <a:rPr lang="en-US" sz="3200" dirty="0"/>
              <a:t>”: {</a:t>
            </a:r>
          </a:p>
          <a:p>
            <a:r>
              <a:rPr lang="en-US" sz="3200" dirty="0"/>
              <a:t>	“</a:t>
            </a:r>
            <a:r>
              <a:rPr lang="en-US" sz="3200" dirty="0">
                <a:solidFill>
                  <a:srgbClr val="FF8200"/>
                </a:solidFill>
              </a:rPr>
              <a:t>type</a:t>
            </a:r>
            <a:r>
              <a:rPr lang="en-US" sz="3200" dirty="0"/>
              <a:t>”: “</a:t>
            </a:r>
            <a:r>
              <a:rPr lang="en-US" sz="3200" dirty="0">
                <a:solidFill>
                  <a:srgbClr val="FF8200"/>
                </a:solidFill>
              </a:rPr>
              <a:t>keyword</a:t>
            </a:r>
            <a:r>
              <a:rPr lang="en-US" sz="3200" dirty="0"/>
              <a:t>”,</a:t>
            </a:r>
          </a:p>
          <a:p>
            <a:r>
              <a:rPr lang="en-US" sz="3200" dirty="0"/>
              <a:t>	“</a:t>
            </a:r>
            <a:r>
              <a:rPr lang="en-US" sz="3200" dirty="0">
                <a:solidFill>
                  <a:srgbClr val="FF8200"/>
                </a:solidFill>
              </a:rPr>
              <a:t>index</a:t>
            </a:r>
            <a:r>
              <a:rPr lang="en-US" sz="3200" dirty="0"/>
              <a:t>”: “</a:t>
            </a:r>
            <a:r>
              <a:rPr lang="en-US" sz="3200" dirty="0">
                <a:solidFill>
                  <a:srgbClr val="FF8200"/>
                </a:solidFill>
              </a:rPr>
              <a:t>false</a:t>
            </a:r>
            <a:r>
              <a:rPr lang="en-US" sz="3200" dirty="0"/>
              <a:t>”</a:t>
            </a:r>
          </a:p>
          <a:p>
            <a:r>
              <a:rPr lang="en-US" sz="3200" dirty="0"/>
              <a:t>}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F5693A-2A8E-8044-97B0-6C65EAE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4" y="3978234"/>
            <a:ext cx="10515600" cy="700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8200"/>
                </a:solidFill>
                <a:latin typeface="Gotham Light" pitchFamily="2" charset="0"/>
              </a:rPr>
              <a:t>food_product_index_v1.json</a:t>
            </a:r>
            <a:endParaRPr lang="en-US" sz="4400" dirty="0">
              <a:solidFill>
                <a:srgbClr val="FF8200"/>
              </a:solidFill>
              <a:latin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0442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5145" y="114300"/>
            <a:ext cx="10778972" cy="3657599"/>
          </a:xfrm>
        </p:spPr>
        <p:txBody>
          <a:bodyPr>
            <a:normAutofit/>
          </a:bodyPr>
          <a:lstStyle/>
          <a:p>
            <a:r>
              <a:rPr lang="en-US" sz="3200" dirty="0"/>
              <a:t>”</a:t>
            </a:r>
            <a:r>
              <a:rPr lang="en-US" sz="3200" dirty="0" err="1">
                <a:solidFill>
                  <a:srgbClr val="FF8200"/>
                </a:solidFill>
              </a:rPr>
              <a:t>productName</a:t>
            </a:r>
            <a:r>
              <a:rPr lang="en-US" sz="3200" dirty="0"/>
              <a:t>”: {</a:t>
            </a:r>
          </a:p>
          <a:p>
            <a:r>
              <a:rPr lang="en-US" sz="3200" dirty="0"/>
              <a:t>	“</a:t>
            </a:r>
            <a:r>
              <a:rPr lang="en-US" sz="3200" dirty="0">
                <a:solidFill>
                  <a:srgbClr val="FF8200"/>
                </a:solidFill>
              </a:rPr>
              <a:t>type</a:t>
            </a:r>
            <a:r>
              <a:rPr lang="en-US" sz="3200" dirty="0"/>
              <a:t>”: “</a:t>
            </a:r>
            <a:r>
              <a:rPr lang="en-US" sz="3200" dirty="0">
                <a:solidFill>
                  <a:srgbClr val="FF8200"/>
                </a:solidFill>
              </a:rPr>
              <a:t>text</a:t>
            </a:r>
            <a:r>
              <a:rPr lang="en-US" sz="3200" dirty="0"/>
              <a:t>”</a:t>
            </a:r>
          </a:p>
          <a:p>
            <a:r>
              <a:rPr lang="en-US" sz="3200" dirty="0"/>
              <a:t>}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525444-82E4-48F2-8166-31678326AA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8474" y="4678531"/>
            <a:ext cx="10862473" cy="1894737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Found in resources folder of the 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36B657-F346-BB44-A7B5-EC41110C4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4" y="3978234"/>
            <a:ext cx="10515600" cy="700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8200"/>
                </a:solidFill>
                <a:latin typeface="Montserrat" pitchFamily="2" charset="77"/>
              </a:rPr>
              <a:t>food_product_v1.json</a:t>
            </a:r>
            <a:endParaRPr lang="en-US" sz="4400" dirty="0">
              <a:solidFill>
                <a:srgbClr val="FF820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6566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5145" y="185551"/>
            <a:ext cx="10778972" cy="342454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”</a:t>
            </a:r>
            <a:r>
              <a:rPr lang="en-US" sz="2000" dirty="0">
                <a:solidFill>
                  <a:srgbClr val="FF8200"/>
                </a:solidFill>
              </a:rPr>
              <a:t>brands</a:t>
            </a:r>
            <a:r>
              <a:rPr lang="en-US" sz="2000" dirty="0"/>
              <a:t>”: {</a:t>
            </a:r>
          </a:p>
          <a:p>
            <a:r>
              <a:rPr lang="en-US" sz="2000" dirty="0"/>
              <a:t>	“</a:t>
            </a:r>
            <a:r>
              <a:rPr lang="en-US" sz="2000" dirty="0">
                <a:solidFill>
                  <a:srgbClr val="FF8200"/>
                </a:solidFill>
              </a:rPr>
              <a:t>type</a:t>
            </a:r>
            <a:r>
              <a:rPr lang="en-US" sz="2000" dirty="0"/>
              <a:t>”: “</a:t>
            </a:r>
            <a:r>
              <a:rPr lang="en-US" sz="2000" dirty="0">
                <a:solidFill>
                  <a:srgbClr val="FF8200"/>
                </a:solidFill>
              </a:rPr>
              <a:t>nested</a:t>
            </a:r>
            <a:r>
              <a:rPr lang="en-US" sz="2000" dirty="0"/>
              <a:t>”,</a:t>
            </a:r>
          </a:p>
          <a:p>
            <a:r>
              <a:rPr lang="en-US" sz="2000" dirty="0"/>
              <a:t>	“</a:t>
            </a:r>
            <a:r>
              <a:rPr lang="en-US" sz="2000" dirty="0">
                <a:solidFill>
                  <a:srgbClr val="FF8200"/>
                </a:solidFill>
              </a:rPr>
              <a:t>properties</a:t>
            </a:r>
            <a:r>
              <a:rPr lang="en-US" sz="2000" dirty="0"/>
              <a:t>”: {</a:t>
            </a:r>
          </a:p>
          <a:p>
            <a:r>
              <a:rPr lang="en-US" sz="2000" dirty="0"/>
              <a:t>		”</a:t>
            </a:r>
            <a:r>
              <a:rPr lang="en-US" sz="2000" dirty="0">
                <a:solidFill>
                  <a:srgbClr val="FF8200"/>
                </a:solidFill>
              </a:rPr>
              <a:t>name</a:t>
            </a:r>
            <a:r>
              <a:rPr lang="en-US" sz="2000" dirty="0"/>
              <a:t>”: {</a:t>
            </a:r>
          </a:p>
          <a:p>
            <a:r>
              <a:rPr lang="en-US" sz="2000" dirty="0"/>
              <a:t>			“</a:t>
            </a:r>
            <a:r>
              <a:rPr lang="en-US" sz="2000" dirty="0">
                <a:solidFill>
                  <a:srgbClr val="FF8200"/>
                </a:solidFill>
              </a:rPr>
              <a:t>type</a:t>
            </a:r>
            <a:r>
              <a:rPr lang="en-US" sz="2000" dirty="0"/>
              <a:t>”: “</a:t>
            </a:r>
            <a:r>
              <a:rPr lang="en-US" sz="2000" dirty="0">
                <a:solidFill>
                  <a:srgbClr val="FF8200"/>
                </a:solidFill>
              </a:rPr>
              <a:t>text</a:t>
            </a:r>
            <a:r>
              <a:rPr lang="en-US" sz="2000" dirty="0"/>
              <a:t>”</a:t>
            </a:r>
          </a:p>
          <a:p>
            <a:r>
              <a:rPr lang="en-US" sz="2000" dirty="0"/>
              <a:t>		}</a:t>
            </a:r>
          </a:p>
          <a:p>
            <a:r>
              <a:rPr lang="en-US" sz="2000" dirty="0"/>
              <a:t>	}</a:t>
            </a:r>
          </a:p>
          <a:p>
            <a:r>
              <a:rPr lang="en-US" sz="2000" dirty="0"/>
              <a:t>}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6525444-82E4-48F2-8166-31678326AA9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8474" y="4678531"/>
            <a:ext cx="10862473" cy="1894737"/>
          </a:xfrm>
        </p:spPr>
        <p:txBody>
          <a:bodyPr/>
          <a:lstStyle/>
          <a:p>
            <a:pPr>
              <a:buNone/>
            </a:pPr>
            <a:r>
              <a:rPr lang="en-US" sz="2000" dirty="0"/>
              <a:t>Found in resources folder of the project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493B522-2FB8-8F4C-A8F5-D9547664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4" y="3978234"/>
            <a:ext cx="10515600" cy="7002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8200"/>
                </a:solidFill>
                <a:latin typeface="Montserrat" pitchFamily="2" charset="77"/>
              </a:rPr>
              <a:t>food_product_v1.json</a:t>
            </a:r>
            <a:endParaRPr lang="en-US" sz="4400" dirty="0">
              <a:solidFill>
                <a:srgbClr val="FF8200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3270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Document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Contains the data</a:t>
            </a:r>
          </a:p>
          <a:p>
            <a:r>
              <a:rPr lang="en-US" sz="2400" dirty="0"/>
              <a:t>Conforms to an index mapping</a:t>
            </a:r>
          </a:p>
          <a:p>
            <a:r>
              <a:rPr lang="en-US" sz="2400" dirty="0"/>
              <a:t>Structured as JSON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3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Search is one of the primary ways we interact with applications to find relevant data </a:t>
            </a:r>
          </a:p>
        </p:txBody>
      </p:sp>
    </p:spTree>
    <p:extLst>
      <p:ext uri="{BB962C8B-B14F-4D97-AF65-F5344CB8AC3E}">
        <p14:creationId xmlns:p14="http://schemas.microsoft.com/office/powerpoint/2010/main" val="4112641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Elasticsearch -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Logical partitioning of an index</a:t>
            </a:r>
          </a:p>
          <a:p>
            <a:r>
              <a:rPr lang="en-US" sz="2400" dirty="0"/>
              <a:t>Required and restricted</a:t>
            </a:r>
          </a:p>
          <a:p>
            <a:r>
              <a:rPr lang="en-US" sz="2400" dirty="0"/>
              <a:t>Deprecated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31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Sample Case –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Used for NoSQL DB and search</a:t>
            </a:r>
          </a:p>
          <a:p>
            <a:r>
              <a:rPr lang="en-US" sz="2400" dirty="0"/>
              <a:t>12 indexes for domain entities</a:t>
            </a:r>
          </a:p>
          <a:p>
            <a:r>
              <a:rPr lang="en-US" sz="2400" dirty="0"/>
              <a:t>2 indexes with aggregated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9B9AF6AF-5A96-714A-9BE9-AFFD13D8B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44" y="1872848"/>
            <a:ext cx="221582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5"/>
          </p:nvPr>
        </p:nvSpPr>
        <p:spPr>
          <a:solidFill>
            <a:schemeClr val="accent6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Medium" panose="02000604030000020004" pitchFamily="2" charset="0"/>
              </a:rPr>
              <a:t>Indexing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solidFill>
            <a:srgbClr val="666666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Medium" panose="02000604030000020004" pitchFamily="2" charset="0"/>
              </a:rPr>
              <a:t>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solidFill>
            <a:srgbClr val="FF8200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Medium" panose="02000604030000020004" pitchFamily="2" charset="0"/>
              </a:rPr>
              <a:t>Enrichment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solidFill>
            <a:srgbClr val="336699"/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Gotham Medium" panose="02000604030000020004" pitchFamily="2" charset="0"/>
              </a:rPr>
              <a:t>Extraction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7DF8EF7-0DFB-E846-AD8F-FAFE1875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115"/>
            <a:ext cx="10515600" cy="9333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8200"/>
                </a:solidFill>
                <a:latin typeface="Gotham Light" pitchFamily="2" charset="0"/>
              </a:rPr>
              <a:t>Process for Indexing Content</a:t>
            </a:r>
          </a:p>
        </p:txBody>
      </p:sp>
    </p:spTree>
    <p:extLst>
      <p:ext uri="{BB962C8B-B14F-4D97-AF65-F5344CB8AC3E}">
        <p14:creationId xmlns:p14="http://schemas.microsoft.com/office/powerpoint/2010/main" val="12717410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Extract data from a source   </a:t>
            </a:r>
          </a:p>
        </p:txBody>
      </p:sp>
    </p:spTree>
    <p:extLst>
      <p:ext uri="{BB962C8B-B14F-4D97-AF65-F5344CB8AC3E}">
        <p14:creationId xmlns:p14="http://schemas.microsoft.com/office/powerpoint/2010/main" val="411598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5145" y="114301"/>
            <a:ext cx="10778972" cy="3697678"/>
          </a:xfrm>
        </p:spPr>
        <p:txBody>
          <a:bodyPr anchor="ctr">
            <a:normAutofit/>
          </a:bodyPr>
          <a:lstStyle/>
          <a:p>
            <a:r>
              <a:rPr lang="en-US" sz="2800" b="1" dirty="0"/>
              <a:t>70847811169,Monster </a:t>
            </a:r>
            <a:r>
              <a:rPr lang="en-US" sz="2800" b="1" dirty="0" err="1"/>
              <a:t>Energy,monster</a:t>
            </a:r>
            <a:r>
              <a:rPr lang="en-US" sz="2800" b="1" dirty="0"/>
              <a:t> monster-energy </a:t>
            </a:r>
            <a:br>
              <a:rPr lang="en-US" dirty="0"/>
            </a:b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F5693A-2A8E-8044-97B0-6C65EAE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4" y="3978234"/>
            <a:ext cx="10515600" cy="70029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8200"/>
                </a:solidFill>
                <a:latin typeface="Gotham Light" pitchFamily="2" charset="0"/>
              </a:rPr>
              <a:t>openfoodfacts_search.csv</a:t>
            </a:r>
            <a:endParaRPr lang="en-US" sz="4400" dirty="0">
              <a:solidFill>
                <a:srgbClr val="FF8200"/>
              </a:solidFill>
              <a:latin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00308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Extraction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Streaming input</a:t>
            </a:r>
          </a:p>
          <a:p>
            <a:r>
              <a:rPr lang="en-US" sz="2400" dirty="0"/>
              <a:t>Batch input</a:t>
            </a:r>
          </a:p>
          <a:p>
            <a:r>
              <a:rPr lang="en-US" sz="2400" dirty="0"/>
              <a:t>Source of truth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B1453F-A290-404E-9A02-E7636F8A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70" y="2201852"/>
            <a:ext cx="2852578" cy="28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27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Enrich the data</a:t>
            </a:r>
          </a:p>
        </p:txBody>
      </p:sp>
    </p:spTree>
    <p:extLst>
      <p:ext uri="{BB962C8B-B14F-4D97-AF65-F5344CB8AC3E}">
        <p14:creationId xmlns:p14="http://schemas.microsoft.com/office/powerpoint/2010/main" val="371887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05145" y="114300"/>
            <a:ext cx="10778972" cy="3638303"/>
          </a:xfrm>
        </p:spPr>
        <p:txBody>
          <a:bodyPr anchor="ctr">
            <a:norm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"</a:t>
            </a:r>
            <a:r>
              <a:rPr lang="en-US" dirty="0">
                <a:solidFill>
                  <a:srgbClr val="FF8200"/>
                </a:solidFill>
              </a:rPr>
              <a:t>code</a:t>
            </a:r>
            <a:r>
              <a:rPr lang="en-US" dirty="0"/>
              <a:t>":"</a:t>
            </a:r>
            <a:r>
              <a:rPr lang="en-US" dirty="0">
                <a:solidFill>
                  <a:srgbClr val="FF8200"/>
                </a:solidFill>
              </a:rPr>
              <a:t>0070847811169</a:t>
            </a:r>
            <a:r>
              <a:rPr lang="en-US" dirty="0"/>
              <a:t>”,</a:t>
            </a:r>
          </a:p>
          <a:p>
            <a:r>
              <a:rPr lang="en-US" dirty="0"/>
              <a:t>  "</a:t>
            </a:r>
            <a:r>
              <a:rPr lang="en-US" dirty="0">
                <a:solidFill>
                  <a:srgbClr val="FF8200"/>
                </a:solidFill>
              </a:rPr>
              <a:t>productName</a:t>
            </a:r>
            <a:r>
              <a:rPr lang="en-US" dirty="0"/>
              <a:t>":"</a:t>
            </a:r>
            <a:r>
              <a:rPr lang="en-US" dirty="0">
                <a:solidFill>
                  <a:srgbClr val="FF8200"/>
                </a:solidFill>
              </a:rPr>
              <a:t>Monster Energy</a:t>
            </a:r>
            <a:r>
              <a:rPr lang="en-US" dirty="0"/>
              <a:t>",</a:t>
            </a:r>
          </a:p>
          <a:p>
            <a:r>
              <a:rPr lang="en-US" dirty="0"/>
              <a:t>  "</a:t>
            </a:r>
            <a:r>
              <a:rPr lang="en-US" dirty="0">
                <a:solidFill>
                  <a:srgbClr val="FF8200"/>
                </a:solidFill>
              </a:rPr>
              <a:t>brands</a:t>
            </a:r>
            <a:r>
              <a:rPr lang="en-US" dirty="0"/>
              <a:t>":[</a:t>
            </a:r>
          </a:p>
          <a:p>
            <a:r>
              <a:rPr lang="en-US" dirty="0"/>
              <a:t>    {"</a:t>
            </a:r>
            <a:r>
              <a:rPr lang="en-US" dirty="0" err="1">
                <a:solidFill>
                  <a:srgbClr val="FF8200"/>
                </a:solidFill>
              </a:rPr>
              <a:t>name</a:t>
            </a:r>
            <a:r>
              <a:rPr lang="en-US" dirty="0" err="1"/>
              <a:t>":"</a:t>
            </a:r>
            <a:r>
              <a:rPr lang="en-US" dirty="0" err="1">
                <a:solidFill>
                  <a:srgbClr val="FF8200"/>
                </a:solidFill>
              </a:rPr>
              <a:t>monster</a:t>
            </a:r>
            <a:r>
              <a:rPr lang="en-US" dirty="0"/>
              <a:t>"},{"</a:t>
            </a:r>
            <a:r>
              <a:rPr lang="en-US" dirty="0" err="1">
                <a:solidFill>
                  <a:srgbClr val="FF8200"/>
                </a:solidFill>
              </a:rPr>
              <a:t>name</a:t>
            </a:r>
            <a:r>
              <a:rPr lang="en-US" dirty="0" err="1"/>
              <a:t>":"</a:t>
            </a:r>
            <a:r>
              <a:rPr lang="en-US" dirty="0" err="1">
                <a:solidFill>
                  <a:srgbClr val="FF8200"/>
                </a:solidFill>
              </a:rPr>
              <a:t>monster-energy</a:t>
            </a:r>
            <a:r>
              <a:rPr lang="en-US" dirty="0"/>
              <a:t>"}</a:t>
            </a:r>
          </a:p>
          <a:p>
            <a:r>
              <a:rPr lang="en-US" dirty="0"/>
              <a:t>  ]</a:t>
            </a:r>
          </a:p>
          <a:p>
            <a:r>
              <a:rPr lang="en-US" dirty="0"/>
              <a:t>}</a:t>
            </a:r>
            <a:r>
              <a:rPr lang="en-US" b="1" dirty="0"/>
              <a:t>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F5693A-2A8E-8044-97B0-6C65EAE776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4" y="3978234"/>
            <a:ext cx="10515600" cy="70029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rgbClr val="FF8200"/>
                </a:solidFill>
                <a:latin typeface="Gotham Light" pitchFamily="2" charset="0"/>
              </a:rPr>
              <a:t>openfoodfacts.txt</a:t>
            </a:r>
            <a:endParaRPr lang="en-US" sz="4400" dirty="0">
              <a:solidFill>
                <a:srgbClr val="FF8200"/>
              </a:solidFill>
              <a:latin typeface="Gotham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352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Enrichment 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Index only what you need</a:t>
            </a:r>
          </a:p>
          <a:p>
            <a:r>
              <a:rPr lang="en-US" sz="2400" dirty="0"/>
              <a:t>Derived fields</a:t>
            </a:r>
          </a:p>
          <a:p>
            <a:r>
              <a:rPr lang="en-US" sz="2400" dirty="0"/>
              <a:t>Use analyzers when possible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B1453F-A290-404E-9A02-E7636F8A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70" y="2201852"/>
            <a:ext cx="2852578" cy="28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4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Analyze the data  </a:t>
            </a:r>
          </a:p>
        </p:txBody>
      </p:sp>
    </p:spTree>
    <p:extLst>
      <p:ext uri="{BB962C8B-B14F-4D97-AF65-F5344CB8AC3E}">
        <p14:creationId xmlns:p14="http://schemas.microsoft.com/office/powerpoint/2010/main" val="2420491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Search results often fail at delivering relevant results </a:t>
            </a:r>
          </a:p>
        </p:txBody>
      </p:sp>
    </p:spTree>
    <p:extLst>
      <p:ext uri="{BB962C8B-B14F-4D97-AF65-F5344CB8AC3E}">
        <p14:creationId xmlns:p14="http://schemas.microsoft.com/office/powerpoint/2010/main" val="10857377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Character filtering</a:t>
            </a:r>
          </a:p>
          <a:p>
            <a:r>
              <a:rPr lang="en-US" sz="2400" dirty="0"/>
              <a:t>Tokenization</a:t>
            </a:r>
          </a:p>
          <a:p>
            <a:r>
              <a:rPr lang="en-US" sz="2400" dirty="0"/>
              <a:t>Token filtering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B1453F-A290-404E-9A02-E7636F8A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70" y="2201852"/>
            <a:ext cx="2852578" cy="28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05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Analyzer API</a:t>
            </a:r>
          </a:p>
        </p:txBody>
      </p:sp>
    </p:spTree>
    <p:extLst>
      <p:ext uri="{BB962C8B-B14F-4D97-AF65-F5344CB8AC3E}">
        <p14:creationId xmlns:p14="http://schemas.microsoft.com/office/powerpoint/2010/main" val="1224704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Index the data</a:t>
            </a:r>
          </a:p>
        </p:txBody>
      </p:sp>
    </p:spTree>
    <p:extLst>
      <p:ext uri="{BB962C8B-B14F-4D97-AF65-F5344CB8AC3E}">
        <p14:creationId xmlns:p14="http://schemas.microsoft.com/office/powerpoint/2010/main" val="2930070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Indexing Breakdown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Tokens and meta-data are stored</a:t>
            </a:r>
          </a:p>
          <a:p>
            <a:r>
              <a:rPr lang="en-US" sz="2400" dirty="0"/>
              <a:t>Inverted index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0B1453F-A290-404E-9A02-E7636F8A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170" y="2201852"/>
            <a:ext cx="2852578" cy="285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72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7DF8EF7-0DFB-E846-AD8F-FAFE18750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115"/>
            <a:ext cx="10515600" cy="933396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FF8200"/>
                </a:solidFill>
                <a:latin typeface="Gotham Light" pitchFamily="2" charset="0"/>
              </a:rPr>
              <a:t>Inverted Index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B9CFC035-A42B-DD4D-90B8-DBE9822974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5132345"/>
              </p:ext>
            </p:extLst>
          </p:nvPr>
        </p:nvGraphicFramePr>
        <p:xfrm>
          <a:off x="838198" y="1243511"/>
          <a:ext cx="3482341" cy="19430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328">
                  <a:extLst>
                    <a:ext uri="{9D8B030D-6E8A-4147-A177-3AD203B41FA5}">
                      <a16:colId xmlns:a16="http://schemas.microsoft.com/office/drawing/2014/main" val="1550732157"/>
                    </a:ext>
                  </a:extLst>
                </a:gridCol>
                <a:gridCol w="1927013">
                  <a:extLst>
                    <a:ext uri="{9D8B030D-6E8A-4147-A177-3AD203B41FA5}">
                      <a16:colId xmlns:a16="http://schemas.microsoft.com/office/drawing/2014/main" val="465586135"/>
                    </a:ext>
                  </a:extLst>
                </a:gridCol>
              </a:tblGrid>
              <a:tr h="48242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Medium" panose="02000604030000020004" pitchFamily="2" charset="0"/>
                        </a:rPr>
                        <a:t>Document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Medium" panose="02000604030000020004" pitchFamily="2" charset="0"/>
                        </a:rPr>
                        <a:t>Text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84675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Natural coconut 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24963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Natural Mineral Water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02501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117106C-9B50-2C4D-9C80-A8ACB3737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573057"/>
              </p:ext>
            </p:extLst>
          </p:nvPr>
        </p:nvGraphicFramePr>
        <p:xfrm>
          <a:off x="4721860" y="1243511"/>
          <a:ext cx="6631941" cy="3088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50">
                  <a:extLst>
                    <a:ext uri="{9D8B030D-6E8A-4147-A177-3AD203B41FA5}">
                      <a16:colId xmlns:a16="http://schemas.microsoft.com/office/drawing/2014/main" val="1550732157"/>
                    </a:ext>
                  </a:extLst>
                </a:gridCol>
                <a:gridCol w="2776644">
                  <a:extLst>
                    <a:ext uri="{9D8B030D-6E8A-4147-A177-3AD203B41FA5}">
                      <a16:colId xmlns:a16="http://schemas.microsoft.com/office/drawing/2014/main" val="465586135"/>
                    </a:ext>
                  </a:extLst>
                </a:gridCol>
                <a:gridCol w="2210647">
                  <a:extLst>
                    <a:ext uri="{9D8B030D-6E8A-4147-A177-3AD203B41FA5}">
                      <a16:colId xmlns:a16="http://schemas.microsoft.com/office/drawing/2014/main" val="2356959499"/>
                    </a:ext>
                  </a:extLst>
                </a:gridCol>
              </a:tblGrid>
              <a:tr h="48242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Medium" panose="02000604030000020004" pitchFamily="2" charset="0"/>
                        </a:rPr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Medium" panose="02000604030000020004" pitchFamily="2" charset="0"/>
                        </a:rPr>
                        <a:t>Freq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Medium" panose="02000604030000020004" pitchFamily="2" charset="0"/>
                        </a:rPr>
                        <a:t>Document IDs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6784675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coconut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3724963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mineral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955270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natural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025010"/>
                  </a:ext>
                </a:extLst>
              </a:tr>
              <a:tr h="651509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water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Gotham Light" pitchFamily="2" charset="0"/>
                        </a:rPr>
                        <a:t>1,2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924412"/>
                  </a:ext>
                </a:extLst>
              </a:tr>
            </a:tbl>
          </a:graphicData>
        </a:graphic>
      </p:graphicFrame>
      <p:sp>
        <p:nvSpPr>
          <p:cNvPr id="17" name="Left Brace 16">
            <a:extLst>
              <a:ext uri="{FF2B5EF4-FFF2-40B4-BE49-F238E27FC236}">
                <a16:creationId xmlns:a16="http://schemas.microsoft.com/office/drawing/2014/main" id="{CA0582DB-73A3-5A40-82AA-204466ECD337}"/>
              </a:ext>
            </a:extLst>
          </p:cNvPr>
          <p:cNvSpPr/>
          <p:nvPr/>
        </p:nvSpPr>
        <p:spPr>
          <a:xfrm rot="16200000">
            <a:off x="6670677" y="2383151"/>
            <a:ext cx="501650" cy="439928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F1CBF858-4559-854C-853F-5BDE787B052C}"/>
              </a:ext>
            </a:extLst>
          </p:cNvPr>
          <p:cNvSpPr/>
          <p:nvPr/>
        </p:nvSpPr>
        <p:spPr>
          <a:xfrm rot="16200000">
            <a:off x="9986648" y="3466460"/>
            <a:ext cx="501650" cy="223265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AFD8987-03BB-FD4C-81CA-2E2313A1DFBF}"/>
              </a:ext>
            </a:extLst>
          </p:cNvPr>
          <p:cNvSpPr txBox="1">
            <a:spLocks/>
          </p:cNvSpPr>
          <p:nvPr/>
        </p:nvSpPr>
        <p:spPr>
          <a:xfrm>
            <a:off x="6004996" y="4833614"/>
            <a:ext cx="1833011" cy="5967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Dictionary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39E22E-A200-6D43-BB39-014FFAFE7919}"/>
              </a:ext>
            </a:extLst>
          </p:cNvPr>
          <p:cNvSpPr txBox="1">
            <a:spLocks/>
          </p:cNvSpPr>
          <p:nvPr/>
        </p:nvSpPr>
        <p:spPr>
          <a:xfrm>
            <a:off x="9487772" y="4833614"/>
            <a:ext cx="1833011" cy="59677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Gotham Medium" panose="0200060403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Postings</a:t>
            </a:r>
          </a:p>
        </p:txBody>
      </p:sp>
    </p:spTree>
    <p:extLst>
      <p:ext uri="{BB962C8B-B14F-4D97-AF65-F5344CB8AC3E}">
        <p14:creationId xmlns:p14="http://schemas.microsoft.com/office/powerpoint/2010/main" val="141601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Boolean search</a:t>
            </a:r>
          </a:p>
          <a:p>
            <a:r>
              <a:rPr lang="en-US" dirty="0">
                <a:solidFill>
                  <a:srgbClr val="3D9CBE"/>
                </a:solidFill>
              </a:rPr>
              <a:t>Function Score search</a:t>
            </a:r>
          </a:p>
        </p:txBody>
      </p:sp>
    </p:spTree>
    <p:extLst>
      <p:ext uri="{BB962C8B-B14F-4D97-AF65-F5344CB8AC3E}">
        <p14:creationId xmlns:p14="http://schemas.microsoft.com/office/powerpoint/2010/main" val="1995818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Elasticsearch Queries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/>
          <a:lstStyle/>
          <a:p>
            <a:r>
              <a:rPr lang="en-US" dirty="0">
                <a:latin typeface="Montserrat" pitchFamily="2" charset="77"/>
              </a:rPr>
              <a:t>Relevancy search</a:t>
            </a:r>
          </a:p>
          <a:p>
            <a:r>
              <a:rPr lang="en-US" dirty="0">
                <a:latin typeface="Montserrat" pitchFamily="2" charset="77"/>
              </a:rPr>
              <a:t>Boolean search</a:t>
            </a:r>
          </a:p>
          <a:p>
            <a:endParaRPr lang="en-US" dirty="0">
              <a:latin typeface="Montserrat" pitchFamily="2" charset="77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B2FF48-1612-574F-8E96-59C9FD3A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98" y="2222452"/>
            <a:ext cx="3157556" cy="29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0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Elasticsearch Queries – Boolean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/>
          <a:lstStyle/>
          <a:p>
            <a:r>
              <a:rPr lang="en-US" dirty="0">
                <a:latin typeface="Montserrat" pitchFamily="2" charset="77"/>
              </a:rPr>
              <a:t>Must</a:t>
            </a:r>
          </a:p>
          <a:p>
            <a:r>
              <a:rPr lang="en-US" dirty="0">
                <a:latin typeface="Montserrat" pitchFamily="2" charset="77"/>
              </a:rPr>
              <a:t>Should</a:t>
            </a:r>
          </a:p>
          <a:p>
            <a:r>
              <a:rPr lang="en-US" dirty="0">
                <a:latin typeface="Montserrat" pitchFamily="2" charset="77"/>
              </a:rPr>
              <a:t>Must not</a:t>
            </a:r>
          </a:p>
          <a:p>
            <a:r>
              <a:rPr lang="en-US" dirty="0">
                <a:latin typeface="Montserrat" pitchFamily="2" charset="77"/>
              </a:rPr>
              <a:t>Combine queries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B2FF48-1612-574F-8E96-59C9FD3A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98" y="2222452"/>
            <a:ext cx="3157556" cy="29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1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Elasticsearch Queries – Function Score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/>
          <a:lstStyle/>
          <a:p>
            <a:r>
              <a:rPr lang="en-US" dirty="0">
                <a:latin typeface="Montserrat" pitchFamily="2" charset="77"/>
              </a:rPr>
              <a:t>Boost the rating function of a query</a:t>
            </a:r>
          </a:p>
          <a:p>
            <a:r>
              <a:rPr lang="en-US" dirty="0">
                <a:latin typeface="Montserrat" pitchFamily="2" charset="77"/>
              </a:rPr>
              <a:t>Filters</a:t>
            </a:r>
          </a:p>
          <a:p>
            <a:r>
              <a:rPr lang="en-US" dirty="0">
                <a:latin typeface="Montserrat" pitchFamily="2" charset="77"/>
              </a:rPr>
              <a:t>Weights</a:t>
            </a:r>
          </a:p>
          <a:p>
            <a:r>
              <a:rPr lang="en-US" dirty="0">
                <a:latin typeface="Montserrat" pitchFamily="2" charset="77"/>
              </a:rPr>
              <a:t>Term Frequency</a:t>
            </a:r>
          </a:p>
          <a:p>
            <a:r>
              <a:rPr lang="en-US" dirty="0">
                <a:latin typeface="Montserrat" pitchFamily="2" charset="77"/>
              </a:rPr>
              <a:t>Inverse Document Frequency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AB2FF48-1612-574F-8E96-59C9FD3A6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98" y="2222452"/>
            <a:ext cx="3157556" cy="293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22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Aggregation</a:t>
            </a:r>
          </a:p>
        </p:txBody>
      </p:sp>
    </p:spTree>
    <p:extLst>
      <p:ext uri="{BB962C8B-B14F-4D97-AF65-F5344CB8AC3E}">
        <p14:creationId xmlns:p14="http://schemas.microsoft.com/office/powerpoint/2010/main" val="1165679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Search is hard! </a:t>
            </a:r>
          </a:p>
        </p:txBody>
      </p:sp>
    </p:spTree>
    <p:extLst>
      <p:ext uri="{BB962C8B-B14F-4D97-AF65-F5344CB8AC3E}">
        <p14:creationId xmlns:p14="http://schemas.microsoft.com/office/powerpoint/2010/main" val="2846022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itchFamily="2" charset="77"/>
              </a:rPr>
              <a:t>Elasticsearch – Aggregations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/>
          <a:lstStyle/>
          <a:p>
            <a:r>
              <a:rPr lang="en-US" dirty="0">
                <a:latin typeface="Montserrat" pitchFamily="2" charset="77"/>
              </a:rPr>
              <a:t>Support building summaries of data</a:t>
            </a:r>
          </a:p>
          <a:p>
            <a:r>
              <a:rPr lang="en-US" dirty="0">
                <a:latin typeface="Montserrat" pitchFamily="2" charset="77"/>
              </a:rPr>
              <a:t>Refinements</a:t>
            </a:r>
          </a:p>
          <a:p>
            <a:r>
              <a:rPr lang="en-US" dirty="0">
                <a:latin typeface="Montserrat" pitchFamily="2" charset="77"/>
              </a:rPr>
              <a:t>Performance considerations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84A2201-A1C0-C144-9F5E-3EF1C800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448" y="2431771"/>
            <a:ext cx="2303810" cy="24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0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3D9CBE"/>
                </a:solidFill>
              </a:rPr>
              <a:t>Autocomplete</a:t>
            </a:r>
          </a:p>
        </p:txBody>
      </p:sp>
    </p:spTree>
    <p:extLst>
      <p:ext uri="{BB962C8B-B14F-4D97-AF65-F5344CB8AC3E}">
        <p14:creationId xmlns:p14="http://schemas.microsoft.com/office/powerpoint/2010/main" val="1974590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0779" y="1640562"/>
            <a:ext cx="6332621" cy="3982474"/>
          </a:xfrm>
        </p:spPr>
        <p:txBody>
          <a:bodyPr anchor="ctr">
            <a:normAutofit/>
          </a:bodyPr>
          <a:lstStyle/>
          <a:p>
            <a:r>
              <a:rPr lang="en-US" sz="2400" dirty="0"/>
              <a:t>Clear understanding of expectations</a:t>
            </a:r>
          </a:p>
          <a:p>
            <a:r>
              <a:rPr lang="en-US" sz="2400" dirty="0"/>
              <a:t>Search is an evolving feature</a:t>
            </a:r>
          </a:p>
          <a:p>
            <a:r>
              <a:rPr lang="en-US" sz="2400" dirty="0"/>
              <a:t>Real-time processing</a:t>
            </a:r>
          </a:p>
          <a:p>
            <a:r>
              <a:rPr lang="en-US" sz="2400" dirty="0"/>
              <a:t>Flatten the index</a:t>
            </a:r>
          </a:p>
          <a:p>
            <a:r>
              <a:rPr lang="en-US" sz="2400" dirty="0"/>
              <a:t>Use a template library to build queries</a:t>
            </a:r>
          </a:p>
          <a:p>
            <a:r>
              <a:rPr lang="en-US" sz="2400" dirty="0"/>
              <a:t>Breaking changes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E78C94A-0AB8-EE49-BFE9-1ED680535B88}"/>
              </a:ext>
            </a:extLst>
          </p:cNvPr>
          <p:cNvCxnSpPr>
            <a:cxnSpLocks/>
          </p:cNvCxnSpPr>
          <p:nvPr/>
        </p:nvCxnSpPr>
        <p:spPr>
          <a:xfrm>
            <a:off x="5474368" y="1640561"/>
            <a:ext cx="0" cy="3982474"/>
          </a:xfrm>
          <a:prstGeom prst="line">
            <a:avLst/>
          </a:prstGeom>
          <a:ln w="50800">
            <a:solidFill>
              <a:srgbClr val="FF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1BE2CEA-B6D7-474C-AFCD-4504504F9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986" y="2490861"/>
            <a:ext cx="4060656" cy="228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6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Thank You!   </a:t>
            </a:r>
          </a:p>
        </p:txBody>
      </p:sp>
    </p:spTree>
    <p:extLst>
      <p:ext uri="{BB962C8B-B14F-4D97-AF65-F5344CB8AC3E}">
        <p14:creationId xmlns:p14="http://schemas.microsoft.com/office/powerpoint/2010/main" val="271021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We don’t always use the right tools </a:t>
            </a:r>
          </a:p>
        </p:txBody>
      </p:sp>
    </p:spTree>
    <p:extLst>
      <p:ext uri="{BB962C8B-B14F-4D97-AF65-F5344CB8AC3E}">
        <p14:creationId xmlns:p14="http://schemas.microsoft.com/office/powerpoint/2010/main" val="1899967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Product requirements for search are often incomplete or incorrect </a:t>
            </a:r>
          </a:p>
        </p:txBody>
      </p:sp>
    </p:spTree>
    <p:extLst>
      <p:ext uri="{BB962C8B-B14F-4D97-AF65-F5344CB8AC3E}">
        <p14:creationId xmlns:p14="http://schemas.microsoft.com/office/powerpoint/2010/main" val="341781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Search engines were very complex</a:t>
            </a:r>
          </a:p>
        </p:txBody>
      </p:sp>
    </p:spTree>
    <p:extLst>
      <p:ext uri="{BB962C8B-B14F-4D97-AF65-F5344CB8AC3E}">
        <p14:creationId xmlns:p14="http://schemas.microsoft.com/office/powerpoint/2010/main" val="31641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9C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0D70-D8C8-8A4D-9951-DF8620F4F20B}"/>
              </a:ext>
            </a:extLst>
          </p:cNvPr>
          <p:cNvSpPr txBox="1">
            <a:spLocks/>
          </p:cNvSpPr>
          <p:nvPr/>
        </p:nvSpPr>
        <p:spPr>
          <a:xfrm>
            <a:off x="2011680" y="1115568"/>
            <a:ext cx="8174736" cy="462686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bg1"/>
                </a:solidFill>
                <a:latin typeface="Gotham Light" pitchFamily="2" charset="0"/>
              </a:rPr>
              <a:t>Search engines evolving and improving with more features   </a:t>
            </a:r>
          </a:p>
        </p:txBody>
      </p:sp>
    </p:spTree>
    <p:extLst>
      <p:ext uri="{BB962C8B-B14F-4D97-AF65-F5344CB8AC3E}">
        <p14:creationId xmlns:p14="http://schemas.microsoft.com/office/powerpoint/2010/main" val="4914015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515EE2B-5F6C-2B4E-BAB9-1CB1B87AC458}">
  <we:reference id="wa104178141" version="3.10.0.52" store="en-US" storeType="OMEX"/>
  <we:alternateReferences>
    <we:reference id="wa104178141" version="3.10.0.52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{19DC6BB1-4A10-BA46-8286-640A37729584}tf10001119</Template>
  <TotalTime>5357</TotalTime>
  <Words>2371</Words>
  <Application>Microsoft Macintosh PowerPoint</Application>
  <PresentationFormat>Widescreen</PresentationFormat>
  <Paragraphs>564</Paragraphs>
  <Slides>53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Arial</vt:lpstr>
      <vt:lpstr>Calibri</vt:lpstr>
      <vt:lpstr>Calibri Light</vt:lpstr>
      <vt:lpstr>Consolas</vt:lpstr>
      <vt:lpstr>Gotham Book</vt:lpstr>
      <vt:lpstr>Gotham Light</vt:lpstr>
      <vt:lpstr>Gotham Medium</vt:lpstr>
      <vt:lpstr>Montserrat</vt:lpstr>
      <vt:lpstr>Montserrat Medium</vt:lpstr>
      <vt:lpstr>Montserrat SemiBold</vt:lpstr>
      <vt:lpstr>Roboto Mono</vt:lpstr>
      <vt:lpstr>Office Theme</vt:lpstr>
      <vt:lpstr>Searching Your Data with Elasticsearch</vt:lpstr>
      <vt:lpstr>Elasticsearch Demo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Elasticsearch Features</vt:lpstr>
      <vt:lpstr>PowerPoint Presentation</vt:lpstr>
      <vt:lpstr>Elasticsearch Runtime</vt:lpstr>
      <vt:lpstr>Elasticsearch - Shard</vt:lpstr>
      <vt:lpstr>Elasticsearch - Node</vt:lpstr>
      <vt:lpstr>Elasticsearch - Cluster</vt:lpstr>
      <vt:lpstr>Docker - elasticsearch.yml</vt:lpstr>
      <vt:lpstr>PowerPoint Presentation</vt:lpstr>
      <vt:lpstr>Sample Case – Scale</vt:lpstr>
      <vt:lpstr>PowerPoint Presentation</vt:lpstr>
      <vt:lpstr>Data Source</vt:lpstr>
      <vt:lpstr>Elasticsearch - Index</vt:lpstr>
      <vt:lpstr>food_product_index_v1</vt:lpstr>
      <vt:lpstr>food_product_index_v1.json</vt:lpstr>
      <vt:lpstr>food_product_v1.json</vt:lpstr>
      <vt:lpstr>food_product_v1.json</vt:lpstr>
      <vt:lpstr>Elasticsearch - Document</vt:lpstr>
      <vt:lpstr>Elasticsearch - Types</vt:lpstr>
      <vt:lpstr>Sample Case – Structure</vt:lpstr>
      <vt:lpstr>Process for Indexing Content</vt:lpstr>
      <vt:lpstr>PowerPoint Presentation</vt:lpstr>
      <vt:lpstr>openfoodfacts_search.csv</vt:lpstr>
      <vt:lpstr>Data Extraction Considerations</vt:lpstr>
      <vt:lpstr>PowerPoint Presentation</vt:lpstr>
      <vt:lpstr>openfoodfacts.txt</vt:lpstr>
      <vt:lpstr>Data Enrichment Considerations</vt:lpstr>
      <vt:lpstr>PowerPoint Presentation</vt:lpstr>
      <vt:lpstr>Analysis Breakdown</vt:lpstr>
      <vt:lpstr>PowerPoint Presentation</vt:lpstr>
      <vt:lpstr>PowerPoint Presentation</vt:lpstr>
      <vt:lpstr>Indexing Breakdown</vt:lpstr>
      <vt:lpstr>Inverted Index</vt:lpstr>
      <vt:lpstr>PowerPoint Presentation</vt:lpstr>
      <vt:lpstr>Elasticsearch Queries</vt:lpstr>
      <vt:lpstr>Elasticsearch Queries – Boolean</vt:lpstr>
      <vt:lpstr>Elasticsearch Queries – Function Score</vt:lpstr>
      <vt:lpstr>PowerPoint Presentation</vt:lpstr>
      <vt:lpstr>Elasticsearch – Aggregations</vt:lpstr>
      <vt:lpstr>PowerPoint Presentation</vt:lpstr>
      <vt:lpstr>Additional Lessons Learned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Gintjee, Thomas Joseph</dc:creator>
  <cp:lastModifiedBy>Michael Hoffman</cp:lastModifiedBy>
  <cp:revision>362</cp:revision>
  <dcterms:created xsi:type="dcterms:W3CDTF">2018-02-28T15:58:29Z</dcterms:created>
  <dcterms:modified xsi:type="dcterms:W3CDTF">2018-09-18T21:54:59Z</dcterms:modified>
</cp:coreProperties>
</file>